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4" r:id="rId5"/>
    <p:sldId id="261" r:id="rId6"/>
    <p:sldId id="262" r:id="rId7"/>
    <p:sldId id="258" r:id="rId8"/>
    <p:sldId id="263" r:id="rId9"/>
    <p:sldId id="277" r:id="rId10"/>
    <p:sldId id="267" r:id="rId11"/>
    <p:sldId id="268" r:id="rId12"/>
    <p:sldId id="270" r:id="rId13"/>
    <p:sldId id="269" r:id="rId14"/>
    <p:sldId id="276" r:id="rId15"/>
    <p:sldId id="265" r:id="rId16"/>
    <p:sldId id="266" r:id="rId17"/>
    <p:sldId id="272" r:id="rId18"/>
    <p:sldId id="274" r:id="rId19"/>
    <p:sldId id="275" r:id="rId20"/>
    <p:sldId id="271" r:id="rId21"/>
    <p:sldId id="273" r:id="rId22"/>
    <p:sldId id="302" r:id="rId23"/>
    <p:sldId id="278" r:id="rId24"/>
    <p:sldId id="279" r:id="rId25"/>
    <p:sldId id="280" r:id="rId26"/>
    <p:sldId id="281" r:id="rId27"/>
    <p:sldId id="282" r:id="rId28"/>
    <p:sldId id="283" r:id="rId29"/>
    <p:sldId id="284" r:id="rId30"/>
    <p:sldId id="285" r:id="rId31"/>
    <p:sldId id="286" r:id="rId32"/>
    <p:sldId id="287" r:id="rId33"/>
    <p:sldId id="289" r:id="rId34"/>
    <p:sldId id="291" r:id="rId35"/>
    <p:sldId id="288" r:id="rId36"/>
    <p:sldId id="292" r:id="rId37"/>
    <p:sldId id="293" r:id="rId38"/>
    <p:sldId id="294" r:id="rId39"/>
    <p:sldId id="295" r:id="rId40"/>
    <p:sldId id="296" r:id="rId41"/>
    <p:sldId id="297" r:id="rId42"/>
    <p:sldId id="298" r:id="rId43"/>
    <p:sldId id="290" r:id="rId44"/>
    <p:sldId id="299" r:id="rId45"/>
    <p:sldId id="303" r:id="rId46"/>
    <p:sldId id="300" r:id="rId47"/>
    <p:sldId id="301" r:id="rId48"/>
    <p:sldId id="25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9" autoAdjust="0"/>
    <p:restoredTop sz="94660"/>
  </p:normalViewPr>
  <p:slideViewPr>
    <p:cSldViewPr snapToGrid="0">
      <p:cViewPr varScale="1">
        <p:scale>
          <a:sx n="68" d="100"/>
          <a:sy n="68" d="100"/>
        </p:scale>
        <p:origin x="73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11589B-2AF6-436D-B463-4201A0CBE14F}"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8D611BD7-78C6-426E-B96B-4498526731B6}">
      <dgm:prSet/>
      <dgm:spPr/>
      <dgm:t>
        <a:bodyPr/>
        <a:lstStyle/>
        <a:p>
          <a:r>
            <a:rPr lang="en-US"/>
            <a:t>2.8” TFT Touch screen</a:t>
          </a:r>
        </a:p>
      </dgm:t>
    </dgm:pt>
    <dgm:pt modelId="{7651A3F7-6C50-424D-AA1E-3C3A4752A787}" type="parTrans" cxnId="{5DF4B6AD-A545-4D83-8B3E-E394ED1A17E6}">
      <dgm:prSet/>
      <dgm:spPr/>
      <dgm:t>
        <a:bodyPr/>
        <a:lstStyle/>
        <a:p>
          <a:endParaRPr lang="en-US"/>
        </a:p>
      </dgm:t>
    </dgm:pt>
    <dgm:pt modelId="{658C5167-DCB7-46E9-A4F7-8B3132E2F9C4}" type="sibTrans" cxnId="{5DF4B6AD-A545-4D83-8B3E-E394ED1A17E6}">
      <dgm:prSet/>
      <dgm:spPr/>
      <dgm:t>
        <a:bodyPr/>
        <a:lstStyle/>
        <a:p>
          <a:endParaRPr lang="en-US"/>
        </a:p>
      </dgm:t>
    </dgm:pt>
    <dgm:pt modelId="{0E02B832-69FA-4F2F-AD0E-7AF28A66DCEC}">
      <dgm:prSet/>
      <dgm:spPr/>
      <dgm:t>
        <a:bodyPr/>
        <a:lstStyle/>
        <a:p>
          <a:r>
            <a:rPr lang="en-US"/>
            <a:t>Breadboard</a:t>
          </a:r>
        </a:p>
      </dgm:t>
    </dgm:pt>
    <dgm:pt modelId="{A9ED3707-A5FA-476F-A19C-C3F47B78151E}" type="parTrans" cxnId="{98123F9E-54B4-4374-BB12-8DD3968EBDDB}">
      <dgm:prSet/>
      <dgm:spPr/>
      <dgm:t>
        <a:bodyPr/>
        <a:lstStyle/>
        <a:p>
          <a:endParaRPr lang="en-US"/>
        </a:p>
      </dgm:t>
    </dgm:pt>
    <dgm:pt modelId="{A9F18A93-29DA-4AE0-9E65-5B659B85F1AF}" type="sibTrans" cxnId="{98123F9E-54B4-4374-BB12-8DD3968EBDDB}">
      <dgm:prSet/>
      <dgm:spPr/>
      <dgm:t>
        <a:bodyPr/>
        <a:lstStyle/>
        <a:p>
          <a:endParaRPr lang="en-US"/>
        </a:p>
      </dgm:t>
    </dgm:pt>
    <dgm:pt modelId="{0D88D9F3-4BBD-4407-B47B-1FF4484E6652}">
      <dgm:prSet/>
      <dgm:spPr/>
      <dgm:t>
        <a:bodyPr/>
        <a:lstStyle/>
        <a:p>
          <a:r>
            <a:rPr lang="en-US"/>
            <a:t>ESP8266</a:t>
          </a:r>
        </a:p>
      </dgm:t>
    </dgm:pt>
    <dgm:pt modelId="{FDB4BF0B-7469-45FD-8C38-91142E88AFDF}" type="parTrans" cxnId="{D73E9ABB-85F6-46F7-A173-2B07EB8BDFE4}">
      <dgm:prSet/>
      <dgm:spPr/>
      <dgm:t>
        <a:bodyPr/>
        <a:lstStyle/>
        <a:p>
          <a:endParaRPr lang="en-US"/>
        </a:p>
      </dgm:t>
    </dgm:pt>
    <dgm:pt modelId="{2B842347-4A75-446A-87AD-B7F1522021E9}" type="sibTrans" cxnId="{D73E9ABB-85F6-46F7-A173-2B07EB8BDFE4}">
      <dgm:prSet/>
      <dgm:spPr/>
      <dgm:t>
        <a:bodyPr/>
        <a:lstStyle/>
        <a:p>
          <a:endParaRPr lang="en-US"/>
        </a:p>
      </dgm:t>
    </dgm:pt>
    <dgm:pt modelId="{C1A126B9-01C3-4E6A-9F18-1C678A3FF44F}">
      <dgm:prSet/>
      <dgm:spPr/>
      <dgm:t>
        <a:bodyPr/>
        <a:lstStyle/>
        <a:p>
          <a:r>
            <a:rPr lang="en-US"/>
            <a:t>Jumper wires</a:t>
          </a:r>
        </a:p>
      </dgm:t>
    </dgm:pt>
    <dgm:pt modelId="{91CC2AB6-A67D-4854-96AF-8325FCE374EC}" type="parTrans" cxnId="{4A7BF7B9-E38A-4CB3-9571-FA9D62FDC1DC}">
      <dgm:prSet/>
      <dgm:spPr/>
      <dgm:t>
        <a:bodyPr/>
        <a:lstStyle/>
        <a:p>
          <a:endParaRPr lang="en-US"/>
        </a:p>
      </dgm:t>
    </dgm:pt>
    <dgm:pt modelId="{1D3897DC-17B2-4FD3-82B7-997CDF693299}" type="sibTrans" cxnId="{4A7BF7B9-E38A-4CB3-9571-FA9D62FDC1DC}">
      <dgm:prSet/>
      <dgm:spPr/>
      <dgm:t>
        <a:bodyPr/>
        <a:lstStyle/>
        <a:p>
          <a:endParaRPr lang="en-US"/>
        </a:p>
      </dgm:t>
    </dgm:pt>
    <dgm:pt modelId="{392CA823-0A41-46BC-9DBF-2EF39FB3E461}">
      <dgm:prSet/>
      <dgm:spPr/>
      <dgm:t>
        <a:bodyPr/>
        <a:lstStyle/>
        <a:p>
          <a:r>
            <a:rPr lang="en-US"/>
            <a:t>USB Wire</a:t>
          </a:r>
        </a:p>
      </dgm:t>
    </dgm:pt>
    <dgm:pt modelId="{357F1039-A699-44F2-9141-9648A9AFB3CB}" type="parTrans" cxnId="{27000CBD-4A51-4C88-8351-61C384472BDB}">
      <dgm:prSet/>
      <dgm:spPr/>
      <dgm:t>
        <a:bodyPr/>
        <a:lstStyle/>
        <a:p>
          <a:endParaRPr lang="en-US"/>
        </a:p>
      </dgm:t>
    </dgm:pt>
    <dgm:pt modelId="{A9DFFCDC-6257-4F06-8CBD-B0B89BCB7122}" type="sibTrans" cxnId="{27000CBD-4A51-4C88-8351-61C384472BDB}">
      <dgm:prSet/>
      <dgm:spPr/>
      <dgm:t>
        <a:bodyPr/>
        <a:lstStyle/>
        <a:p>
          <a:endParaRPr lang="en-US"/>
        </a:p>
      </dgm:t>
    </dgm:pt>
    <dgm:pt modelId="{D8DC9AB2-873B-42D2-9A8F-3148372502AA}">
      <dgm:prSet/>
      <dgm:spPr/>
      <dgm:t>
        <a:bodyPr/>
        <a:lstStyle/>
        <a:p>
          <a:r>
            <a:rPr lang="en-US"/>
            <a:t>Stylus</a:t>
          </a:r>
        </a:p>
      </dgm:t>
    </dgm:pt>
    <dgm:pt modelId="{7C025B24-218A-4817-B5C7-4963183D2021}" type="parTrans" cxnId="{F8253EC9-B22A-4F49-9890-94FF8F45C590}">
      <dgm:prSet/>
      <dgm:spPr/>
      <dgm:t>
        <a:bodyPr/>
        <a:lstStyle/>
        <a:p>
          <a:endParaRPr lang="en-US"/>
        </a:p>
      </dgm:t>
    </dgm:pt>
    <dgm:pt modelId="{DD916A5F-1F80-4766-8602-3522AE6D6A0A}" type="sibTrans" cxnId="{F8253EC9-B22A-4F49-9890-94FF8F45C590}">
      <dgm:prSet/>
      <dgm:spPr/>
      <dgm:t>
        <a:bodyPr/>
        <a:lstStyle/>
        <a:p>
          <a:endParaRPr lang="en-US"/>
        </a:p>
      </dgm:t>
    </dgm:pt>
    <dgm:pt modelId="{3C04CDF2-4E07-4AD1-BE45-907ECA642BA7}" type="pres">
      <dgm:prSet presAssocID="{5511589B-2AF6-436D-B463-4201A0CBE14F}" presName="diagram" presStyleCnt="0">
        <dgm:presLayoutVars>
          <dgm:dir/>
          <dgm:resizeHandles val="exact"/>
        </dgm:presLayoutVars>
      </dgm:prSet>
      <dgm:spPr/>
    </dgm:pt>
    <dgm:pt modelId="{6C487A62-ECC8-4623-ABB8-4CE07DB7AF1C}" type="pres">
      <dgm:prSet presAssocID="{8D611BD7-78C6-426E-B96B-4498526731B6}" presName="node" presStyleLbl="node1" presStyleIdx="0" presStyleCnt="6">
        <dgm:presLayoutVars>
          <dgm:bulletEnabled val="1"/>
        </dgm:presLayoutVars>
      </dgm:prSet>
      <dgm:spPr/>
    </dgm:pt>
    <dgm:pt modelId="{7F372DA1-C465-4382-8F81-8465DDD35871}" type="pres">
      <dgm:prSet presAssocID="{658C5167-DCB7-46E9-A4F7-8B3132E2F9C4}" presName="sibTrans" presStyleCnt="0"/>
      <dgm:spPr/>
    </dgm:pt>
    <dgm:pt modelId="{1D1D1315-13CA-4769-9E9B-D0223AB5F2CF}" type="pres">
      <dgm:prSet presAssocID="{0E02B832-69FA-4F2F-AD0E-7AF28A66DCEC}" presName="node" presStyleLbl="node1" presStyleIdx="1" presStyleCnt="6">
        <dgm:presLayoutVars>
          <dgm:bulletEnabled val="1"/>
        </dgm:presLayoutVars>
      </dgm:prSet>
      <dgm:spPr/>
    </dgm:pt>
    <dgm:pt modelId="{AD6E421C-C611-4039-8091-AF9DC7E35146}" type="pres">
      <dgm:prSet presAssocID="{A9F18A93-29DA-4AE0-9E65-5B659B85F1AF}" presName="sibTrans" presStyleCnt="0"/>
      <dgm:spPr/>
    </dgm:pt>
    <dgm:pt modelId="{5F6FEC2F-D63E-40C8-A9FF-C9883BFAE20E}" type="pres">
      <dgm:prSet presAssocID="{0D88D9F3-4BBD-4407-B47B-1FF4484E6652}" presName="node" presStyleLbl="node1" presStyleIdx="2" presStyleCnt="6">
        <dgm:presLayoutVars>
          <dgm:bulletEnabled val="1"/>
        </dgm:presLayoutVars>
      </dgm:prSet>
      <dgm:spPr/>
    </dgm:pt>
    <dgm:pt modelId="{36835A1E-FC76-485A-BE8F-53251F1EE459}" type="pres">
      <dgm:prSet presAssocID="{2B842347-4A75-446A-87AD-B7F1522021E9}" presName="sibTrans" presStyleCnt="0"/>
      <dgm:spPr/>
    </dgm:pt>
    <dgm:pt modelId="{A642A532-6831-4BF9-ADDC-D245CD3235CA}" type="pres">
      <dgm:prSet presAssocID="{C1A126B9-01C3-4E6A-9F18-1C678A3FF44F}" presName="node" presStyleLbl="node1" presStyleIdx="3" presStyleCnt="6">
        <dgm:presLayoutVars>
          <dgm:bulletEnabled val="1"/>
        </dgm:presLayoutVars>
      </dgm:prSet>
      <dgm:spPr/>
    </dgm:pt>
    <dgm:pt modelId="{685E454B-D333-473E-8D95-A111B8E37AD4}" type="pres">
      <dgm:prSet presAssocID="{1D3897DC-17B2-4FD3-82B7-997CDF693299}" presName="sibTrans" presStyleCnt="0"/>
      <dgm:spPr/>
    </dgm:pt>
    <dgm:pt modelId="{50C43420-716A-4F4C-B0DF-979E734FCD02}" type="pres">
      <dgm:prSet presAssocID="{392CA823-0A41-46BC-9DBF-2EF39FB3E461}" presName="node" presStyleLbl="node1" presStyleIdx="4" presStyleCnt="6">
        <dgm:presLayoutVars>
          <dgm:bulletEnabled val="1"/>
        </dgm:presLayoutVars>
      </dgm:prSet>
      <dgm:spPr/>
    </dgm:pt>
    <dgm:pt modelId="{4FE7DB6C-1274-4991-91F3-FBCD7A38AA67}" type="pres">
      <dgm:prSet presAssocID="{A9DFFCDC-6257-4F06-8CBD-B0B89BCB7122}" presName="sibTrans" presStyleCnt="0"/>
      <dgm:spPr/>
    </dgm:pt>
    <dgm:pt modelId="{19743647-0632-437F-BD1E-170C0F3154CC}" type="pres">
      <dgm:prSet presAssocID="{D8DC9AB2-873B-42D2-9A8F-3148372502AA}" presName="node" presStyleLbl="node1" presStyleIdx="5" presStyleCnt="6">
        <dgm:presLayoutVars>
          <dgm:bulletEnabled val="1"/>
        </dgm:presLayoutVars>
      </dgm:prSet>
      <dgm:spPr/>
    </dgm:pt>
  </dgm:ptLst>
  <dgm:cxnLst>
    <dgm:cxn modelId="{761C8D00-F616-49C9-8045-48A9979D82B2}" type="presOf" srcId="{0D88D9F3-4BBD-4407-B47B-1FF4484E6652}" destId="{5F6FEC2F-D63E-40C8-A9FF-C9883BFAE20E}" srcOrd="0" destOrd="0" presId="urn:microsoft.com/office/officeart/2005/8/layout/default"/>
    <dgm:cxn modelId="{2D8DD556-A1BB-4B3B-A472-4642114B3089}" type="presOf" srcId="{C1A126B9-01C3-4E6A-9F18-1C678A3FF44F}" destId="{A642A532-6831-4BF9-ADDC-D245CD3235CA}" srcOrd="0" destOrd="0" presId="urn:microsoft.com/office/officeart/2005/8/layout/default"/>
    <dgm:cxn modelId="{DEE28558-916C-4123-8642-9706A11F17D9}" type="presOf" srcId="{392CA823-0A41-46BC-9DBF-2EF39FB3E461}" destId="{50C43420-716A-4F4C-B0DF-979E734FCD02}" srcOrd="0" destOrd="0" presId="urn:microsoft.com/office/officeart/2005/8/layout/default"/>
    <dgm:cxn modelId="{98123F9E-54B4-4374-BB12-8DD3968EBDDB}" srcId="{5511589B-2AF6-436D-B463-4201A0CBE14F}" destId="{0E02B832-69FA-4F2F-AD0E-7AF28A66DCEC}" srcOrd="1" destOrd="0" parTransId="{A9ED3707-A5FA-476F-A19C-C3F47B78151E}" sibTransId="{A9F18A93-29DA-4AE0-9E65-5B659B85F1AF}"/>
    <dgm:cxn modelId="{EA5D7EA0-6052-495E-BC2A-EDBECE1D7376}" type="presOf" srcId="{0E02B832-69FA-4F2F-AD0E-7AF28A66DCEC}" destId="{1D1D1315-13CA-4769-9E9B-D0223AB5F2CF}" srcOrd="0" destOrd="0" presId="urn:microsoft.com/office/officeart/2005/8/layout/default"/>
    <dgm:cxn modelId="{5DF4B6AD-A545-4D83-8B3E-E394ED1A17E6}" srcId="{5511589B-2AF6-436D-B463-4201A0CBE14F}" destId="{8D611BD7-78C6-426E-B96B-4498526731B6}" srcOrd="0" destOrd="0" parTransId="{7651A3F7-6C50-424D-AA1E-3C3A4752A787}" sibTransId="{658C5167-DCB7-46E9-A4F7-8B3132E2F9C4}"/>
    <dgm:cxn modelId="{4A7BF7B9-E38A-4CB3-9571-FA9D62FDC1DC}" srcId="{5511589B-2AF6-436D-B463-4201A0CBE14F}" destId="{C1A126B9-01C3-4E6A-9F18-1C678A3FF44F}" srcOrd="3" destOrd="0" parTransId="{91CC2AB6-A67D-4854-96AF-8325FCE374EC}" sibTransId="{1D3897DC-17B2-4FD3-82B7-997CDF693299}"/>
    <dgm:cxn modelId="{D73E9ABB-85F6-46F7-A173-2B07EB8BDFE4}" srcId="{5511589B-2AF6-436D-B463-4201A0CBE14F}" destId="{0D88D9F3-4BBD-4407-B47B-1FF4484E6652}" srcOrd="2" destOrd="0" parTransId="{FDB4BF0B-7469-45FD-8C38-91142E88AFDF}" sibTransId="{2B842347-4A75-446A-87AD-B7F1522021E9}"/>
    <dgm:cxn modelId="{27000CBD-4A51-4C88-8351-61C384472BDB}" srcId="{5511589B-2AF6-436D-B463-4201A0CBE14F}" destId="{392CA823-0A41-46BC-9DBF-2EF39FB3E461}" srcOrd="4" destOrd="0" parTransId="{357F1039-A699-44F2-9141-9648A9AFB3CB}" sibTransId="{A9DFFCDC-6257-4F06-8CBD-B0B89BCB7122}"/>
    <dgm:cxn modelId="{F8253EC9-B22A-4F49-9890-94FF8F45C590}" srcId="{5511589B-2AF6-436D-B463-4201A0CBE14F}" destId="{D8DC9AB2-873B-42D2-9A8F-3148372502AA}" srcOrd="5" destOrd="0" parTransId="{7C025B24-218A-4817-B5C7-4963183D2021}" sibTransId="{DD916A5F-1F80-4766-8602-3522AE6D6A0A}"/>
    <dgm:cxn modelId="{640C33E2-1299-4889-A1F5-0B898488D2F3}" type="presOf" srcId="{5511589B-2AF6-436D-B463-4201A0CBE14F}" destId="{3C04CDF2-4E07-4AD1-BE45-907ECA642BA7}" srcOrd="0" destOrd="0" presId="urn:microsoft.com/office/officeart/2005/8/layout/default"/>
    <dgm:cxn modelId="{101C8FED-AFC0-453B-BB07-A25334826726}" type="presOf" srcId="{8D611BD7-78C6-426E-B96B-4498526731B6}" destId="{6C487A62-ECC8-4623-ABB8-4CE07DB7AF1C}" srcOrd="0" destOrd="0" presId="urn:microsoft.com/office/officeart/2005/8/layout/default"/>
    <dgm:cxn modelId="{0EB60FEF-D878-4D28-B186-C531D5584645}" type="presOf" srcId="{D8DC9AB2-873B-42D2-9A8F-3148372502AA}" destId="{19743647-0632-437F-BD1E-170C0F3154CC}" srcOrd="0" destOrd="0" presId="urn:microsoft.com/office/officeart/2005/8/layout/default"/>
    <dgm:cxn modelId="{3687111C-7A13-4A7C-A944-0565F879743D}" type="presParOf" srcId="{3C04CDF2-4E07-4AD1-BE45-907ECA642BA7}" destId="{6C487A62-ECC8-4623-ABB8-4CE07DB7AF1C}" srcOrd="0" destOrd="0" presId="urn:microsoft.com/office/officeart/2005/8/layout/default"/>
    <dgm:cxn modelId="{54AB420F-33AD-4A82-9FA9-D619D2BC39AD}" type="presParOf" srcId="{3C04CDF2-4E07-4AD1-BE45-907ECA642BA7}" destId="{7F372DA1-C465-4382-8F81-8465DDD35871}" srcOrd="1" destOrd="0" presId="urn:microsoft.com/office/officeart/2005/8/layout/default"/>
    <dgm:cxn modelId="{3144C1BB-C043-4624-B516-A5155CF02FFC}" type="presParOf" srcId="{3C04CDF2-4E07-4AD1-BE45-907ECA642BA7}" destId="{1D1D1315-13CA-4769-9E9B-D0223AB5F2CF}" srcOrd="2" destOrd="0" presId="urn:microsoft.com/office/officeart/2005/8/layout/default"/>
    <dgm:cxn modelId="{E9AE124B-5AAA-41F6-A935-B1DC33FE12C1}" type="presParOf" srcId="{3C04CDF2-4E07-4AD1-BE45-907ECA642BA7}" destId="{AD6E421C-C611-4039-8091-AF9DC7E35146}" srcOrd="3" destOrd="0" presId="urn:microsoft.com/office/officeart/2005/8/layout/default"/>
    <dgm:cxn modelId="{E83A12DF-52B5-4A8F-BFD4-6CAA80B50A7A}" type="presParOf" srcId="{3C04CDF2-4E07-4AD1-BE45-907ECA642BA7}" destId="{5F6FEC2F-D63E-40C8-A9FF-C9883BFAE20E}" srcOrd="4" destOrd="0" presId="urn:microsoft.com/office/officeart/2005/8/layout/default"/>
    <dgm:cxn modelId="{FC651A2F-3D15-4C1F-8742-1001269A1464}" type="presParOf" srcId="{3C04CDF2-4E07-4AD1-BE45-907ECA642BA7}" destId="{36835A1E-FC76-485A-BE8F-53251F1EE459}" srcOrd="5" destOrd="0" presId="urn:microsoft.com/office/officeart/2005/8/layout/default"/>
    <dgm:cxn modelId="{A43B2BB3-EA63-476D-A949-7E2F61A596E6}" type="presParOf" srcId="{3C04CDF2-4E07-4AD1-BE45-907ECA642BA7}" destId="{A642A532-6831-4BF9-ADDC-D245CD3235CA}" srcOrd="6" destOrd="0" presId="urn:microsoft.com/office/officeart/2005/8/layout/default"/>
    <dgm:cxn modelId="{C288F2B0-AD4D-4D56-B8FA-E9B2C707B797}" type="presParOf" srcId="{3C04CDF2-4E07-4AD1-BE45-907ECA642BA7}" destId="{685E454B-D333-473E-8D95-A111B8E37AD4}" srcOrd="7" destOrd="0" presId="urn:microsoft.com/office/officeart/2005/8/layout/default"/>
    <dgm:cxn modelId="{92EE9B27-2D13-4536-B704-D4CDC68AFECF}" type="presParOf" srcId="{3C04CDF2-4E07-4AD1-BE45-907ECA642BA7}" destId="{50C43420-716A-4F4C-B0DF-979E734FCD02}" srcOrd="8" destOrd="0" presId="urn:microsoft.com/office/officeart/2005/8/layout/default"/>
    <dgm:cxn modelId="{DE13DCDF-49C2-4B5E-9A1F-04DBA4E19C82}" type="presParOf" srcId="{3C04CDF2-4E07-4AD1-BE45-907ECA642BA7}" destId="{4FE7DB6C-1274-4991-91F3-FBCD7A38AA67}" srcOrd="9" destOrd="0" presId="urn:microsoft.com/office/officeart/2005/8/layout/default"/>
    <dgm:cxn modelId="{DF70B946-0E6E-4D7B-B1C6-A4B3686865A6}" type="presParOf" srcId="{3C04CDF2-4E07-4AD1-BE45-907ECA642BA7}" destId="{19743647-0632-437F-BD1E-170C0F3154CC}"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04FAB5-3B3B-4BFF-975A-0FFEE4482D36}"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F7D08A9B-D6D9-452C-895A-EAEDE2B840C1}">
      <dgm:prSet/>
      <dgm:spPr/>
      <dgm:t>
        <a:bodyPr/>
        <a:lstStyle/>
        <a:p>
          <a:r>
            <a:rPr lang="en-US" b="0" i="0"/>
            <a:t>This microprocessor supports RTOS and operates at 80MHz to 160 MHz adjustable clock frequency. </a:t>
          </a:r>
          <a:endParaRPr lang="en-US"/>
        </a:p>
      </dgm:t>
    </dgm:pt>
    <dgm:pt modelId="{69A6B212-63D8-44DE-9D47-402EB748DD4D}" type="parTrans" cxnId="{E3D36832-2E4D-4BDD-A689-92F7D279FAA2}">
      <dgm:prSet/>
      <dgm:spPr/>
      <dgm:t>
        <a:bodyPr/>
        <a:lstStyle/>
        <a:p>
          <a:endParaRPr lang="en-US"/>
        </a:p>
      </dgm:t>
    </dgm:pt>
    <dgm:pt modelId="{669A8415-EDC4-434E-B2EB-D47D668B524D}" type="sibTrans" cxnId="{E3D36832-2E4D-4BDD-A689-92F7D279FAA2}">
      <dgm:prSet/>
      <dgm:spPr/>
      <dgm:t>
        <a:bodyPr/>
        <a:lstStyle/>
        <a:p>
          <a:endParaRPr lang="en-US"/>
        </a:p>
      </dgm:t>
    </dgm:pt>
    <dgm:pt modelId="{E327EC4D-54BB-4499-BAAD-2AFABC2CA74E}">
      <dgm:prSet/>
      <dgm:spPr/>
      <dgm:t>
        <a:bodyPr/>
        <a:lstStyle/>
        <a:p>
          <a:r>
            <a:rPr lang="en-US" b="0" i="0"/>
            <a:t>NodeMCU has 128 KB RAM and 4MB of Flash memory to store data and programs. </a:t>
          </a:r>
          <a:endParaRPr lang="en-US"/>
        </a:p>
      </dgm:t>
    </dgm:pt>
    <dgm:pt modelId="{593B1532-AC7A-4886-94C7-AB6AEF4FB279}" type="parTrans" cxnId="{64553727-23A1-4785-A9DC-D5B00285176F}">
      <dgm:prSet/>
      <dgm:spPr/>
      <dgm:t>
        <a:bodyPr/>
        <a:lstStyle/>
        <a:p>
          <a:endParaRPr lang="en-US"/>
        </a:p>
      </dgm:t>
    </dgm:pt>
    <dgm:pt modelId="{ADF19D7F-4D02-4ACA-B502-7AAEE87DA117}" type="sibTrans" cxnId="{64553727-23A1-4785-A9DC-D5B00285176F}">
      <dgm:prSet/>
      <dgm:spPr/>
      <dgm:t>
        <a:bodyPr/>
        <a:lstStyle/>
        <a:p>
          <a:endParaRPr lang="en-US"/>
        </a:p>
      </dgm:t>
    </dgm:pt>
    <dgm:pt modelId="{3B4DD77F-DEE8-4C38-8D93-C4239F4038C3}">
      <dgm:prSet/>
      <dgm:spPr/>
      <dgm:t>
        <a:bodyPr/>
        <a:lstStyle/>
        <a:p>
          <a:r>
            <a:rPr lang="en-US"/>
            <a:t>H</a:t>
          </a:r>
          <a:r>
            <a:rPr lang="en-US" b="0" i="0"/>
            <a:t>igh processing power with in-built Wi-Fi / Bluetooth and Deep Sleep Operating features make it ideal for IoT projects.</a:t>
          </a:r>
          <a:endParaRPr lang="en-US"/>
        </a:p>
      </dgm:t>
    </dgm:pt>
    <dgm:pt modelId="{5FB44D2A-65F2-4790-B980-D2438BF09EC0}" type="parTrans" cxnId="{5A277A68-D98A-4670-8225-14172D8A743B}">
      <dgm:prSet/>
      <dgm:spPr/>
      <dgm:t>
        <a:bodyPr/>
        <a:lstStyle/>
        <a:p>
          <a:endParaRPr lang="en-US"/>
        </a:p>
      </dgm:t>
    </dgm:pt>
    <dgm:pt modelId="{80C4288D-9632-4A19-B31F-D34A0203D7EF}" type="sibTrans" cxnId="{5A277A68-D98A-4670-8225-14172D8A743B}">
      <dgm:prSet/>
      <dgm:spPr/>
      <dgm:t>
        <a:bodyPr/>
        <a:lstStyle/>
        <a:p>
          <a:endParaRPr lang="en-US"/>
        </a:p>
      </dgm:t>
    </dgm:pt>
    <dgm:pt modelId="{EC1FA70D-1585-4B84-932C-DC6BE8895421}">
      <dgm:prSet/>
      <dgm:spPr/>
      <dgm:t>
        <a:bodyPr/>
        <a:lstStyle/>
        <a:p>
          <a:r>
            <a:rPr lang="en-US" b="0" i="0"/>
            <a:t>NodeMCU can be powered using Micro USB jack and VIN pin (External Supply Pin). </a:t>
          </a:r>
          <a:endParaRPr lang="en-US"/>
        </a:p>
      </dgm:t>
    </dgm:pt>
    <dgm:pt modelId="{1E5E3CE5-CDB7-4A34-B2F1-E6E45208D19D}" type="parTrans" cxnId="{8C5639CA-ABB4-40A1-A77C-D668F23C3158}">
      <dgm:prSet/>
      <dgm:spPr/>
      <dgm:t>
        <a:bodyPr/>
        <a:lstStyle/>
        <a:p>
          <a:endParaRPr lang="en-US"/>
        </a:p>
      </dgm:t>
    </dgm:pt>
    <dgm:pt modelId="{736ACE8D-BC16-4DAA-810A-9210986A2A48}" type="sibTrans" cxnId="{8C5639CA-ABB4-40A1-A77C-D668F23C3158}">
      <dgm:prSet/>
      <dgm:spPr/>
      <dgm:t>
        <a:bodyPr/>
        <a:lstStyle/>
        <a:p>
          <a:endParaRPr lang="en-US"/>
        </a:p>
      </dgm:t>
    </dgm:pt>
    <dgm:pt modelId="{9B2375EA-BB99-408E-A27C-71431F57B120}">
      <dgm:prSet/>
      <dgm:spPr/>
      <dgm:t>
        <a:bodyPr/>
        <a:lstStyle/>
        <a:p>
          <a:r>
            <a:rPr lang="en-US" b="0" i="0"/>
            <a:t>It supports UART, SPI, and I2C interface.</a:t>
          </a:r>
          <a:endParaRPr lang="en-US"/>
        </a:p>
      </dgm:t>
    </dgm:pt>
    <dgm:pt modelId="{8D65CB05-0F73-4E41-9EF7-29B7F2D5F169}" type="parTrans" cxnId="{2E85AEF7-10B7-4EC9-9D8D-32861B0D4232}">
      <dgm:prSet/>
      <dgm:spPr/>
      <dgm:t>
        <a:bodyPr/>
        <a:lstStyle/>
        <a:p>
          <a:endParaRPr lang="en-US"/>
        </a:p>
      </dgm:t>
    </dgm:pt>
    <dgm:pt modelId="{A0491C38-4090-4EB5-AFDE-7E4A655A24A5}" type="sibTrans" cxnId="{2E85AEF7-10B7-4EC9-9D8D-32861B0D4232}">
      <dgm:prSet/>
      <dgm:spPr/>
      <dgm:t>
        <a:bodyPr/>
        <a:lstStyle/>
        <a:p>
          <a:endParaRPr lang="en-US"/>
        </a:p>
      </dgm:t>
    </dgm:pt>
    <dgm:pt modelId="{C4EB22AB-BF01-4BAE-AC0A-5E68A2ADDD1E}" type="pres">
      <dgm:prSet presAssocID="{9F04FAB5-3B3B-4BFF-975A-0FFEE4482D36}" presName="vert0" presStyleCnt="0">
        <dgm:presLayoutVars>
          <dgm:dir/>
          <dgm:animOne val="branch"/>
          <dgm:animLvl val="lvl"/>
        </dgm:presLayoutVars>
      </dgm:prSet>
      <dgm:spPr/>
    </dgm:pt>
    <dgm:pt modelId="{1B9EDA72-2AED-41FE-AC22-D7B1B1E90EE4}" type="pres">
      <dgm:prSet presAssocID="{F7D08A9B-D6D9-452C-895A-EAEDE2B840C1}" presName="thickLine" presStyleLbl="alignNode1" presStyleIdx="0" presStyleCnt="5"/>
      <dgm:spPr/>
    </dgm:pt>
    <dgm:pt modelId="{7CE567EF-4BBA-4111-A255-F67B05DC1094}" type="pres">
      <dgm:prSet presAssocID="{F7D08A9B-D6D9-452C-895A-EAEDE2B840C1}" presName="horz1" presStyleCnt="0"/>
      <dgm:spPr/>
    </dgm:pt>
    <dgm:pt modelId="{C72C4A0F-033F-49FD-A42F-8A201985C405}" type="pres">
      <dgm:prSet presAssocID="{F7D08A9B-D6D9-452C-895A-EAEDE2B840C1}" presName="tx1" presStyleLbl="revTx" presStyleIdx="0" presStyleCnt="5"/>
      <dgm:spPr/>
    </dgm:pt>
    <dgm:pt modelId="{9CB1529D-F8A5-42F0-B5E1-4041AC4EADEC}" type="pres">
      <dgm:prSet presAssocID="{F7D08A9B-D6D9-452C-895A-EAEDE2B840C1}" presName="vert1" presStyleCnt="0"/>
      <dgm:spPr/>
    </dgm:pt>
    <dgm:pt modelId="{4AAE6586-618A-4740-AD7B-7B39E4B869E8}" type="pres">
      <dgm:prSet presAssocID="{E327EC4D-54BB-4499-BAAD-2AFABC2CA74E}" presName="thickLine" presStyleLbl="alignNode1" presStyleIdx="1" presStyleCnt="5"/>
      <dgm:spPr/>
    </dgm:pt>
    <dgm:pt modelId="{ABA83E7A-632B-497B-A327-7D373994692E}" type="pres">
      <dgm:prSet presAssocID="{E327EC4D-54BB-4499-BAAD-2AFABC2CA74E}" presName="horz1" presStyleCnt="0"/>
      <dgm:spPr/>
    </dgm:pt>
    <dgm:pt modelId="{79D7649D-E012-4962-9836-98BF0723E508}" type="pres">
      <dgm:prSet presAssocID="{E327EC4D-54BB-4499-BAAD-2AFABC2CA74E}" presName="tx1" presStyleLbl="revTx" presStyleIdx="1" presStyleCnt="5"/>
      <dgm:spPr/>
    </dgm:pt>
    <dgm:pt modelId="{19FA77AF-1ACF-46CD-97C1-5B2E7EDDD4B2}" type="pres">
      <dgm:prSet presAssocID="{E327EC4D-54BB-4499-BAAD-2AFABC2CA74E}" presName="vert1" presStyleCnt="0"/>
      <dgm:spPr/>
    </dgm:pt>
    <dgm:pt modelId="{E40669F8-67B0-4E7C-A6D5-22D12AEB3D27}" type="pres">
      <dgm:prSet presAssocID="{3B4DD77F-DEE8-4C38-8D93-C4239F4038C3}" presName="thickLine" presStyleLbl="alignNode1" presStyleIdx="2" presStyleCnt="5"/>
      <dgm:spPr/>
    </dgm:pt>
    <dgm:pt modelId="{56952C28-601E-4E90-AB4E-3AC347158374}" type="pres">
      <dgm:prSet presAssocID="{3B4DD77F-DEE8-4C38-8D93-C4239F4038C3}" presName="horz1" presStyleCnt="0"/>
      <dgm:spPr/>
    </dgm:pt>
    <dgm:pt modelId="{57D113A5-2046-4300-B064-0473F65EAF70}" type="pres">
      <dgm:prSet presAssocID="{3B4DD77F-DEE8-4C38-8D93-C4239F4038C3}" presName="tx1" presStyleLbl="revTx" presStyleIdx="2" presStyleCnt="5"/>
      <dgm:spPr/>
    </dgm:pt>
    <dgm:pt modelId="{2EDE368F-08F5-4C24-8AC4-918BA7BBD49B}" type="pres">
      <dgm:prSet presAssocID="{3B4DD77F-DEE8-4C38-8D93-C4239F4038C3}" presName="vert1" presStyleCnt="0"/>
      <dgm:spPr/>
    </dgm:pt>
    <dgm:pt modelId="{00CCB48E-9E54-4C4F-B657-50FBA011D918}" type="pres">
      <dgm:prSet presAssocID="{EC1FA70D-1585-4B84-932C-DC6BE8895421}" presName="thickLine" presStyleLbl="alignNode1" presStyleIdx="3" presStyleCnt="5"/>
      <dgm:spPr/>
    </dgm:pt>
    <dgm:pt modelId="{C82CDF22-012E-4A33-81A3-C6CE232B5EF7}" type="pres">
      <dgm:prSet presAssocID="{EC1FA70D-1585-4B84-932C-DC6BE8895421}" presName="horz1" presStyleCnt="0"/>
      <dgm:spPr/>
    </dgm:pt>
    <dgm:pt modelId="{DD270259-A8CA-4240-8033-7C649E5946F5}" type="pres">
      <dgm:prSet presAssocID="{EC1FA70D-1585-4B84-932C-DC6BE8895421}" presName="tx1" presStyleLbl="revTx" presStyleIdx="3" presStyleCnt="5"/>
      <dgm:spPr/>
    </dgm:pt>
    <dgm:pt modelId="{A0A63592-7530-4818-A6BC-3EF070D165F7}" type="pres">
      <dgm:prSet presAssocID="{EC1FA70D-1585-4B84-932C-DC6BE8895421}" presName="vert1" presStyleCnt="0"/>
      <dgm:spPr/>
    </dgm:pt>
    <dgm:pt modelId="{CCE92D65-20CC-4946-A913-83A18EA199C4}" type="pres">
      <dgm:prSet presAssocID="{9B2375EA-BB99-408E-A27C-71431F57B120}" presName="thickLine" presStyleLbl="alignNode1" presStyleIdx="4" presStyleCnt="5"/>
      <dgm:spPr/>
    </dgm:pt>
    <dgm:pt modelId="{68733D8D-8CF3-4BE9-B8F1-CDF98FAB8369}" type="pres">
      <dgm:prSet presAssocID="{9B2375EA-BB99-408E-A27C-71431F57B120}" presName="horz1" presStyleCnt="0"/>
      <dgm:spPr/>
    </dgm:pt>
    <dgm:pt modelId="{2616FE03-6D65-4A42-80DA-8167E9B84B15}" type="pres">
      <dgm:prSet presAssocID="{9B2375EA-BB99-408E-A27C-71431F57B120}" presName="tx1" presStyleLbl="revTx" presStyleIdx="4" presStyleCnt="5"/>
      <dgm:spPr/>
    </dgm:pt>
    <dgm:pt modelId="{D0A3C1E4-B937-4E1B-96C2-1A38BF407B80}" type="pres">
      <dgm:prSet presAssocID="{9B2375EA-BB99-408E-A27C-71431F57B120}" presName="vert1" presStyleCnt="0"/>
      <dgm:spPr/>
    </dgm:pt>
  </dgm:ptLst>
  <dgm:cxnLst>
    <dgm:cxn modelId="{64553727-23A1-4785-A9DC-D5B00285176F}" srcId="{9F04FAB5-3B3B-4BFF-975A-0FFEE4482D36}" destId="{E327EC4D-54BB-4499-BAAD-2AFABC2CA74E}" srcOrd="1" destOrd="0" parTransId="{593B1532-AC7A-4886-94C7-AB6AEF4FB279}" sibTransId="{ADF19D7F-4D02-4ACA-B502-7AAEE87DA117}"/>
    <dgm:cxn modelId="{E3D36832-2E4D-4BDD-A689-92F7D279FAA2}" srcId="{9F04FAB5-3B3B-4BFF-975A-0FFEE4482D36}" destId="{F7D08A9B-D6D9-452C-895A-EAEDE2B840C1}" srcOrd="0" destOrd="0" parTransId="{69A6B212-63D8-44DE-9D47-402EB748DD4D}" sibTransId="{669A8415-EDC4-434E-B2EB-D47D668B524D}"/>
    <dgm:cxn modelId="{AD6B2E3D-AF52-472D-96E6-9BE949338076}" type="presOf" srcId="{9F04FAB5-3B3B-4BFF-975A-0FFEE4482D36}" destId="{C4EB22AB-BF01-4BAE-AC0A-5E68A2ADDD1E}" srcOrd="0" destOrd="0" presId="urn:microsoft.com/office/officeart/2008/layout/LinedList"/>
    <dgm:cxn modelId="{03A4D742-1C69-4640-8879-5F4DC37CC2BB}" type="presOf" srcId="{F7D08A9B-D6D9-452C-895A-EAEDE2B840C1}" destId="{C72C4A0F-033F-49FD-A42F-8A201985C405}" srcOrd="0" destOrd="0" presId="urn:microsoft.com/office/officeart/2008/layout/LinedList"/>
    <dgm:cxn modelId="{5A277A68-D98A-4670-8225-14172D8A743B}" srcId="{9F04FAB5-3B3B-4BFF-975A-0FFEE4482D36}" destId="{3B4DD77F-DEE8-4C38-8D93-C4239F4038C3}" srcOrd="2" destOrd="0" parTransId="{5FB44D2A-65F2-4790-B980-D2438BF09EC0}" sibTransId="{80C4288D-9632-4A19-B31F-D34A0203D7EF}"/>
    <dgm:cxn modelId="{CC80F674-7121-4CD6-9763-2F9254AA1467}" type="presOf" srcId="{EC1FA70D-1585-4B84-932C-DC6BE8895421}" destId="{DD270259-A8CA-4240-8033-7C649E5946F5}" srcOrd="0" destOrd="0" presId="urn:microsoft.com/office/officeart/2008/layout/LinedList"/>
    <dgm:cxn modelId="{6BDF908B-3EE4-4B73-817A-131826C7BEC2}" type="presOf" srcId="{E327EC4D-54BB-4499-BAAD-2AFABC2CA74E}" destId="{79D7649D-E012-4962-9836-98BF0723E508}" srcOrd="0" destOrd="0" presId="urn:microsoft.com/office/officeart/2008/layout/LinedList"/>
    <dgm:cxn modelId="{3122569D-6A38-40DE-81DD-57397CD399E5}" type="presOf" srcId="{9B2375EA-BB99-408E-A27C-71431F57B120}" destId="{2616FE03-6D65-4A42-80DA-8167E9B84B15}" srcOrd="0" destOrd="0" presId="urn:microsoft.com/office/officeart/2008/layout/LinedList"/>
    <dgm:cxn modelId="{8C5639CA-ABB4-40A1-A77C-D668F23C3158}" srcId="{9F04FAB5-3B3B-4BFF-975A-0FFEE4482D36}" destId="{EC1FA70D-1585-4B84-932C-DC6BE8895421}" srcOrd="3" destOrd="0" parTransId="{1E5E3CE5-CDB7-4A34-B2F1-E6E45208D19D}" sibTransId="{736ACE8D-BC16-4DAA-810A-9210986A2A48}"/>
    <dgm:cxn modelId="{051C86D3-F277-461F-9CC6-A888B7C431D5}" type="presOf" srcId="{3B4DD77F-DEE8-4C38-8D93-C4239F4038C3}" destId="{57D113A5-2046-4300-B064-0473F65EAF70}" srcOrd="0" destOrd="0" presId="urn:microsoft.com/office/officeart/2008/layout/LinedList"/>
    <dgm:cxn modelId="{2E85AEF7-10B7-4EC9-9D8D-32861B0D4232}" srcId="{9F04FAB5-3B3B-4BFF-975A-0FFEE4482D36}" destId="{9B2375EA-BB99-408E-A27C-71431F57B120}" srcOrd="4" destOrd="0" parTransId="{8D65CB05-0F73-4E41-9EF7-29B7F2D5F169}" sibTransId="{A0491C38-4090-4EB5-AFDE-7E4A655A24A5}"/>
    <dgm:cxn modelId="{14CFCC13-F67A-4855-949A-99700BCC3279}" type="presParOf" srcId="{C4EB22AB-BF01-4BAE-AC0A-5E68A2ADDD1E}" destId="{1B9EDA72-2AED-41FE-AC22-D7B1B1E90EE4}" srcOrd="0" destOrd="0" presId="urn:microsoft.com/office/officeart/2008/layout/LinedList"/>
    <dgm:cxn modelId="{FEAFDB20-F2CE-49B4-90A2-218A7C28AE33}" type="presParOf" srcId="{C4EB22AB-BF01-4BAE-AC0A-5E68A2ADDD1E}" destId="{7CE567EF-4BBA-4111-A255-F67B05DC1094}" srcOrd="1" destOrd="0" presId="urn:microsoft.com/office/officeart/2008/layout/LinedList"/>
    <dgm:cxn modelId="{9BFABF36-A423-4C31-81E3-6F76A6070760}" type="presParOf" srcId="{7CE567EF-4BBA-4111-A255-F67B05DC1094}" destId="{C72C4A0F-033F-49FD-A42F-8A201985C405}" srcOrd="0" destOrd="0" presId="urn:microsoft.com/office/officeart/2008/layout/LinedList"/>
    <dgm:cxn modelId="{1DBA916E-C09E-4787-9995-C999544950ED}" type="presParOf" srcId="{7CE567EF-4BBA-4111-A255-F67B05DC1094}" destId="{9CB1529D-F8A5-42F0-B5E1-4041AC4EADEC}" srcOrd="1" destOrd="0" presId="urn:microsoft.com/office/officeart/2008/layout/LinedList"/>
    <dgm:cxn modelId="{4C432E66-E59F-4EE8-8CCB-E8430D1F021F}" type="presParOf" srcId="{C4EB22AB-BF01-4BAE-AC0A-5E68A2ADDD1E}" destId="{4AAE6586-618A-4740-AD7B-7B39E4B869E8}" srcOrd="2" destOrd="0" presId="urn:microsoft.com/office/officeart/2008/layout/LinedList"/>
    <dgm:cxn modelId="{A5CF6431-F33B-4BB8-BF07-BEA27F041A85}" type="presParOf" srcId="{C4EB22AB-BF01-4BAE-AC0A-5E68A2ADDD1E}" destId="{ABA83E7A-632B-497B-A327-7D373994692E}" srcOrd="3" destOrd="0" presId="urn:microsoft.com/office/officeart/2008/layout/LinedList"/>
    <dgm:cxn modelId="{4F766A1E-4262-4C54-9E01-B6BE03FF7EE5}" type="presParOf" srcId="{ABA83E7A-632B-497B-A327-7D373994692E}" destId="{79D7649D-E012-4962-9836-98BF0723E508}" srcOrd="0" destOrd="0" presId="urn:microsoft.com/office/officeart/2008/layout/LinedList"/>
    <dgm:cxn modelId="{9BF508FB-C159-4627-9CF1-41363380234E}" type="presParOf" srcId="{ABA83E7A-632B-497B-A327-7D373994692E}" destId="{19FA77AF-1ACF-46CD-97C1-5B2E7EDDD4B2}" srcOrd="1" destOrd="0" presId="urn:microsoft.com/office/officeart/2008/layout/LinedList"/>
    <dgm:cxn modelId="{03492CC7-13E0-46E4-B1C7-6C632B5E3AB6}" type="presParOf" srcId="{C4EB22AB-BF01-4BAE-AC0A-5E68A2ADDD1E}" destId="{E40669F8-67B0-4E7C-A6D5-22D12AEB3D27}" srcOrd="4" destOrd="0" presId="urn:microsoft.com/office/officeart/2008/layout/LinedList"/>
    <dgm:cxn modelId="{30602E82-2310-4951-9436-341D9A335453}" type="presParOf" srcId="{C4EB22AB-BF01-4BAE-AC0A-5E68A2ADDD1E}" destId="{56952C28-601E-4E90-AB4E-3AC347158374}" srcOrd="5" destOrd="0" presId="urn:microsoft.com/office/officeart/2008/layout/LinedList"/>
    <dgm:cxn modelId="{4C23113E-D790-4438-89FD-309F577C6C13}" type="presParOf" srcId="{56952C28-601E-4E90-AB4E-3AC347158374}" destId="{57D113A5-2046-4300-B064-0473F65EAF70}" srcOrd="0" destOrd="0" presId="urn:microsoft.com/office/officeart/2008/layout/LinedList"/>
    <dgm:cxn modelId="{9D307B10-EA70-491E-B116-837E19833BE2}" type="presParOf" srcId="{56952C28-601E-4E90-AB4E-3AC347158374}" destId="{2EDE368F-08F5-4C24-8AC4-918BA7BBD49B}" srcOrd="1" destOrd="0" presId="urn:microsoft.com/office/officeart/2008/layout/LinedList"/>
    <dgm:cxn modelId="{0DE5DE24-B399-4739-B269-12DB4B1C5779}" type="presParOf" srcId="{C4EB22AB-BF01-4BAE-AC0A-5E68A2ADDD1E}" destId="{00CCB48E-9E54-4C4F-B657-50FBA011D918}" srcOrd="6" destOrd="0" presId="urn:microsoft.com/office/officeart/2008/layout/LinedList"/>
    <dgm:cxn modelId="{A5314FA6-40EC-4184-9A2F-ABF8F4556BF9}" type="presParOf" srcId="{C4EB22AB-BF01-4BAE-AC0A-5E68A2ADDD1E}" destId="{C82CDF22-012E-4A33-81A3-C6CE232B5EF7}" srcOrd="7" destOrd="0" presId="urn:microsoft.com/office/officeart/2008/layout/LinedList"/>
    <dgm:cxn modelId="{8DA332EE-2AC5-4E5E-8F1C-35B30C730B08}" type="presParOf" srcId="{C82CDF22-012E-4A33-81A3-C6CE232B5EF7}" destId="{DD270259-A8CA-4240-8033-7C649E5946F5}" srcOrd="0" destOrd="0" presId="urn:microsoft.com/office/officeart/2008/layout/LinedList"/>
    <dgm:cxn modelId="{823ABE0F-06F2-4B85-9942-55DF28FD0999}" type="presParOf" srcId="{C82CDF22-012E-4A33-81A3-C6CE232B5EF7}" destId="{A0A63592-7530-4818-A6BC-3EF070D165F7}" srcOrd="1" destOrd="0" presId="urn:microsoft.com/office/officeart/2008/layout/LinedList"/>
    <dgm:cxn modelId="{7C1BAFAB-EDBF-4006-93B2-813F6B3B33DB}" type="presParOf" srcId="{C4EB22AB-BF01-4BAE-AC0A-5E68A2ADDD1E}" destId="{CCE92D65-20CC-4946-A913-83A18EA199C4}" srcOrd="8" destOrd="0" presId="urn:microsoft.com/office/officeart/2008/layout/LinedList"/>
    <dgm:cxn modelId="{88D18E16-CE25-4D18-9540-8281EF47B58D}" type="presParOf" srcId="{C4EB22AB-BF01-4BAE-AC0A-5E68A2ADDD1E}" destId="{68733D8D-8CF3-4BE9-B8F1-CDF98FAB8369}" srcOrd="9" destOrd="0" presId="urn:microsoft.com/office/officeart/2008/layout/LinedList"/>
    <dgm:cxn modelId="{7433268F-ED15-43F7-A4E5-FF605AE86949}" type="presParOf" srcId="{68733D8D-8CF3-4BE9-B8F1-CDF98FAB8369}" destId="{2616FE03-6D65-4A42-80DA-8167E9B84B15}" srcOrd="0" destOrd="0" presId="urn:microsoft.com/office/officeart/2008/layout/LinedList"/>
    <dgm:cxn modelId="{52193AEB-CDEE-403B-9E27-922A23382AF8}" type="presParOf" srcId="{68733D8D-8CF3-4BE9-B8F1-CDF98FAB8369}" destId="{D0A3C1E4-B937-4E1B-96C2-1A38BF407B8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80B754-5B37-41F7-BC08-E4C75A5E5028}"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4AD53478-5F9E-4317-AB56-F049A1876885}">
      <dgm:prSet/>
      <dgm:spPr/>
      <dgm:t>
        <a:bodyPr/>
        <a:lstStyle/>
        <a:p>
          <a:r>
            <a:rPr lang="en-US"/>
            <a:t>ESP8266, is used in this project only as a bridge between the touchscreen and Beagle bone black.</a:t>
          </a:r>
        </a:p>
      </dgm:t>
    </dgm:pt>
    <dgm:pt modelId="{A1C7CD20-5F1D-422E-88A5-A411AF9EF87D}" type="parTrans" cxnId="{130A4B3B-7FD0-4A70-9666-EC10E26F070F}">
      <dgm:prSet/>
      <dgm:spPr/>
      <dgm:t>
        <a:bodyPr/>
        <a:lstStyle/>
        <a:p>
          <a:endParaRPr lang="en-US"/>
        </a:p>
      </dgm:t>
    </dgm:pt>
    <dgm:pt modelId="{80F26F80-F88F-400A-8E6E-561ACA2C5610}" type="sibTrans" cxnId="{130A4B3B-7FD0-4A70-9666-EC10E26F070F}">
      <dgm:prSet/>
      <dgm:spPr/>
      <dgm:t>
        <a:bodyPr/>
        <a:lstStyle/>
        <a:p>
          <a:endParaRPr lang="en-US"/>
        </a:p>
      </dgm:t>
    </dgm:pt>
    <dgm:pt modelId="{79407100-FD2F-4ABE-9490-44D62F28F92C}">
      <dgm:prSet/>
      <dgm:spPr/>
      <dgm:t>
        <a:bodyPr/>
        <a:lstStyle/>
        <a:p>
          <a:r>
            <a:rPr lang="en-US"/>
            <a:t>ESP8266 is being interfaced with the 2.8” TFT touch screen using the SPI communication protocol. </a:t>
          </a:r>
        </a:p>
      </dgm:t>
    </dgm:pt>
    <dgm:pt modelId="{F1ACA6A5-0344-4584-8458-8B06AB2BDFC2}" type="parTrans" cxnId="{4D0ACAEE-E12C-48A7-A4C9-2DD5DB38A549}">
      <dgm:prSet/>
      <dgm:spPr/>
      <dgm:t>
        <a:bodyPr/>
        <a:lstStyle/>
        <a:p>
          <a:endParaRPr lang="en-US"/>
        </a:p>
      </dgm:t>
    </dgm:pt>
    <dgm:pt modelId="{038B02BB-FB56-4793-96E4-2C1163E83807}" type="sibTrans" cxnId="{4D0ACAEE-E12C-48A7-A4C9-2DD5DB38A549}">
      <dgm:prSet/>
      <dgm:spPr/>
      <dgm:t>
        <a:bodyPr/>
        <a:lstStyle/>
        <a:p>
          <a:endParaRPr lang="en-US"/>
        </a:p>
      </dgm:t>
    </dgm:pt>
    <dgm:pt modelId="{2A137524-1CC7-4988-9BF2-6E925A3C87B6}" type="pres">
      <dgm:prSet presAssocID="{B880B754-5B37-41F7-BC08-E4C75A5E5028}" presName="linear" presStyleCnt="0">
        <dgm:presLayoutVars>
          <dgm:animLvl val="lvl"/>
          <dgm:resizeHandles val="exact"/>
        </dgm:presLayoutVars>
      </dgm:prSet>
      <dgm:spPr/>
    </dgm:pt>
    <dgm:pt modelId="{D09741BF-448C-4E86-824E-4E7DAAF68FF9}" type="pres">
      <dgm:prSet presAssocID="{4AD53478-5F9E-4317-AB56-F049A1876885}" presName="parentText" presStyleLbl="node1" presStyleIdx="0" presStyleCnt="2">
        <dgm:presLayoutVars>
          <dgm:chMax val="0"/>
          <dgm:bulletEnabled val="1"/>
        </dgm:presLayoutVars>
      </dgm:prSet>
      <dgm:spPr/>
    </dgm:pt>
    <dgm:pt modelId="{F5351059-E8F5-4FCF-B7C7-03D31A5FA27C}" type="pres">
      <dgm:prSet presAssocID="{80F26F80-F88F-400A-8E6E-561ACA2C5610}" presName="spacer" presStyleCnt="0"/>
      <dgm:spPr/>
    </dgm:pt>
    <dgm:pt modelId="{97E201CF-632C-4F6A-A51C-4B98B77392E6}" type="pres">
      <dgm:prSet presAssocID="{79407100-FD2F-4ABE-9490-44D62F28F92C}" presName="parentText" presStyleLbl="node1" presStyleIdx="1" presStyleCnt="2">
        <dgm:presLayoutVars>
          <dgm:chMax val="0"/>
          <dgm:bulletEnabled val="1"/>
        </dgm:presLayoutVars>
      </dgm:prSet>
      <dgm:spPr/>
    </dgm:pt>
  </dgm:ptLst>
  <dgm:cxnLst>
    <dgm:cxn modelId="{EAA66A05-11DA-4741-892D-5AB224689994}" type="presOf" srcId="{4AD53478-5F9E-4317-AB56-F049A1876885}" destId="{D09741BF-448C-4E86-824E-4E7DAAF68FF9}" srcOrd="0" destOrd="0" presId="urn:microsoft.com/office/officeart/2005/8/layout/vList2"/>
    <dgm:cxn modelId="{130A4B3B-7FD0-4A70-9666-EC10E26F070F}" srcId="{B880B754-5B37-41F7-BC08-E4C75A5E5028}" destId="{4AD53478-5F9E-4317-AB56-F049A1876885}" srcOrd="0" destOrd="0" parTransId="{A1C7CD20-5F1D-422E-88A5-A411AF9EF87D}" sibTransId="{80F26F80-F88F-400A-8E6E-561ACA2C5610}"/>
    <dgm:cxn modelId="{BF2F6752-D92C-4FCA-9660-7B7A15A733C4}" type="presOf" srcId="{B880B754-5B37-41F7-BC08-E4C75A5E5028}" destId="{2A137524-1CC7-4988-9BF2-6E925A3C87B6}" srcOrd="0" destOrd="0" presId="urn:microsoft.com/office/officeart/2005/8/layout/vList2"/>
    <dgm:cxn modelId="{0C3E187A-4F90-41C9-8AD5-6BDD80E9CBA4}" type="presOf" srcId="{79407100-FD2F-4ABE-9490-44D62F28F92C}" destId="{97E201CF-632C-4F6A-A51C-4B98B77392E6}" srcOrd="0" destOrd="0" presId="urn:microsoft.com/office/officeart/2005/8/layout/vList2"/>
    <dgm:cxn modelId="{4D0ACAEE-E12C-48A7-A4C9-2DD5DB38A549}" srcId="{B880B754-5B37-41F7-BC08-E4C75A5E5028}" destId="{79407100-FD2F-4ABE-9490-44D62F28F92C}" srcOrd="1" destOrd="0" parTransId="{F1ACA6A5-0344-4584-8458-8B06AB2BDFC2}" sibTransId="{038B02BB-FB56-4793-96E4-2C1163E83807}"/>
    <dgm:cxn modelId="{F914D3FF-5A48-4AC6-B124-3BF4B0B0099D}" type="presParOf" srcId="{2A137524-1CC7-4988-9BF2-6E925A3C87B6}" destId="{D09741BF-448C-4E86-824E-4E7DAAF68FF9}" srcOrd="0" destOrd="0" presId="urn:microsoft.com/office/officeart/2005/8/layout/vList2"/>
    <dgm:cxn modelId="{C613DE01-2A2F-49C9-AE7A-53601597468C}" type="presParOf" srcId="{2A137524-1CC7-4988-9BF2-6E925A3C87B6}" destId="{F5351059-E8F5-4FCF-B7C7-03D31A5FA27C}" srcOrd="1" destOrd="0" presId="urn:microsoft.com/office/officeart/2005/8/layout/vList2"/>
    <dgm:cxn modelId="{CBFF581E-BFB1-4BA6-9961-E472EDF07EA7}" type="presParOf" srcId="{2A137524-1CC7-4988-9BF2-6E925A3C87B6}" destId="{97E201CF-632C-4F6A-A51C-4B98B77392E6}"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DEA033-2FC0-41C2-9BA2-30ED3094826F}"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73847C86-C613-4320-86C8-D60846857034}">
      <dgm:prSet/>
      <dgm:spPr/>
      <dgm:t>
        <a:bodyPr/>
        <a:lstStyle/>
        <a:p>
          <a:r>
            <a:rPr lang="en-US" dirty="0"/>
            <a:t>Earlier, I performed the interfacing of TFT touchscreen with ESP8266 using SPI communication protocol, which is called as SERIAL PHERIPHERAL INTERFACE.</a:t>
          </a:r>
        </a:p>
      </dgm:t>
    </dgm:pt>
    <dgm:pt modelId="{FBE98367-6429-4F36-8B2C-0D6AE917F32E}" type="parTrans" cxnId="{C5E8459E-8A3E-490E-A6DA-7E06789D0CEA}">
      <dgm:prSet/>
      <dgm:spPr/>
      <dgm:t>
        <a:bodyPr/>
        <a:lstStyle/>
        <a:p>
          <a:endParaRPr lang="en-US"/>
        </a:p>
      </dgm:t>
    </dgm:pt>
    <dgm:pt modelId="{1070EDD4-7264-4A6C-9231-525FBC5224D6}" type="sibTrans" cxnId="{C5E8459E-8A3E-490E-A6DA-7E06789D0CEA}">
      <dgm:prSet/>
      <dgm:spPr/>
      <dgm:t>
        <a:bodyPr/>
        <a:lstStyle/>
        <a:p>
          <a:endParaRPr lang="en-US"/>
        </a:p>
      </dgm:t>
    </dgm:pt>
    <dgm:pt modelId="{952EFF46-BDE9-46E2-969F-32721B342F0E}">
      <dgm:prSet/>
      <dgm:spPr/>
      <dgm:t>
        <a:bodyPr/>
        <a:lstStyle/>
        <a:p>
          <a:r>
            <a:rPr lang="en-US"/>
            <a:t>This is a 4-wire communication which has 4 main pins SCK which is clock signal, CS which is Chip Select, MISO which is Master in slave out and lastly, MOSI which is Master out Slave in.</a:t>
          </a:r>
        </a:p>
      </dgm:t>
    </dgm:pt>
    <dgm:pt modelId="{B221919B-F80E-42C3-9331-493CD2105974}" type="parTrans" cxnId="{14F09C34-643E-4AD0-8A51-D16A0366922E}">
      <dgm:prSet/>
      <dgm:spPr/>
      <dgm:t>
        <a:bodyPr/>
        <a:lstStyle/>
        <a:p>
          <a:endParaRPr lang="en-US"/>
        </a:p>
      </dgm:t>
    </dgm:pt>
    <dgm:pt modelId="{E7D035AD-F0B0-4A5A-8602-EB37AD7D192C}" type="sibTrans" cxnId="{14F09C34-643E-4AD0-8A51-D16A0366922E}">
      <dgm:prSet/>
      <dgm:spPr/>
      <dgm:t>
        <a:bodyPr/>
        <a:lstStyle/>
        <a:p>
          <a:endParaRPr lang="en-US"/>
        </a:p>
      </dgm:t>
    </dgm:pt>
    <dgm:pt modelId="{9467EA8E-1081-4F62-A93D-6E0AC61C1D69}">
      <dgm:prSet/>
      <dgm:spPr/>
      <dgm:t>
        <a:bodyPr/>
        <a:lstStyle/>
        <a:p>
          <a:r>
            <a:rPr lang="en-US"/>
            <a:t>Now, for the development of GUI, for touch screen SPI communication protocol is used.</a:t>
          </a:r>
        </a:p>
      </dgm:t>
    </dgm:pt>
    <dgm:pt modelId="{9C6BCD46-4A2E-46FF-B831-BCF0D5371272}" type="parTrans" cxnId="{8EC78BAC-667B-455C-AFC7-512CC56D96BE}">
      <dgm:prSet/>
      <dgm:spPr/>
      <dgm:t>
        <a:bodyPr/>
        <a:lstStyle/>
        <a:p>
          <a:endParaRPr lang="en-US"/>
        </a:p>
      </dgm:t>
    </dgm:pt>
    <dgm:pt modelId="{461ED162-BDC0-4BEB-A462-7E069E47EBBA}" type="sibTrans" cxnId="{8EC78BAC-667B-455C-AFC7-512CC56D96BE}">
      <dgm:prSet/>
      <dgm:spPr/>
      <dgm:t>
        <a:bodyPr/>
        <a:lstStyle/>
        <a:p>
          <a:endParaRPr lang="en-US"/>
        </a:p>
      </dgm:t>
    </dgm:pt>
    <dgm:pt modelId="{854AE842-3382-4D42-97BF-3C9551AA92F7}" type="pres">
      <dgm:prSet presAssocID="{6BDEA033-2FC0-41C2-9BA2-30ED3094826F}" presName="linear" presStyleCnt="0">
        <dgm:presLayoutVars>
          <dgm:animLvl val="lvl"/>
          <dgm:resizeHandles val="exact"/>
        </dgm:presLayoutVars>
      </dgm:prSet>
      <dgm:spPr/>
    </dgm:pt>
    <dgm:pt modelId="{818A07F5-B9B6-40BB-810B-46952E14BD24}" type="pres">
      <dgm:prSet presAssocID="{73847C86-C613-4320-86C8-D60846857034}" presName="parentText" presStyleLbl="node1" presStyleIdx="0" presStyleCnt="3">
        <dgm:presLayoutVars>
          <dgm:chMax val="0"/>
          <dgm:bulletEnabled val="1"/>
        </dgm:presLayoutVars>
      </dgm:prSet>
      <dgm:spPr/>
    </dgm:pt>
    <dgm:pt modelId="{D4541D42-0E80-4977-840C-0CBACD024759}" type="pres">
      <dgm:prSet presAssocID="{1070EDD4-7264-4A6C-9231-525FBC5224D6}" presName="spacer" presStyleCnt="0"/>
      <dgm:spPr/>
    </dgm:pt>
    <dgm:pt modelId="{7E520CE3-753B-4834-85A5-02062FDD8771}" type="pres">
      <dgm:prSet presAssocID="{952EFF46-BDE9-46E2-969F-32721B342F0E}" presName="parentText" presStyleLbl="node1" presStyleIdx="1" presStyleCnt="3">
        <dgm:presLayoutVars>
          <dgm:chMax val="0"/>
          <dgm:bulletEnabled val="1"/>
        </dgm:presLayoutVars>
      </dgm:prSet>
      <dgm:spPr/>
    </dgm:pt>
    <dgm:pt modelId="{724475A9-2A82-4D9B-BC09-CE6B1E38EF03}" type="pres">
      <dgm:prSet presAssocID="{E7D035AD-F0B0-4A5A-8602-EB37AD7D192C}" presName="spacer" presStyleCnt="0"/>
      <dgm:spPr/>
    </dgm:pt>
    <dgm:pt modelId="{521940A4-69DA-4A9A-B960-F30367E2F39B}" type="pres">
      <dgm:prSet presAssocID="{9467EA8E-1081-4F62-A93D-6E0AC61C1D69}" presName="parentText" presStyleLbl="node1" presStyleIdx="2" presStyleCnt="3">
        <dgm:presLayoutVars>
          <dgm:chMax val="0"/>
          <dgm:bulletEnabled val="1"/>
        </dgm:presLayoutVars>
      </dgm:prSet>
      <dgm:spPr/>
    </dgm:pt>
  </dgm:ptLst>
  <dgm:cxnLst>
    <dgm:cxn modelId="{14F09C34-643E-4AD0-8A51-D16A0366922E}" srcId="{6BDEA033-2FC0-41C2-9BA2-30ED3094826F}" destId="{952EFF46-BDE9-46E2-969F-32721B342F0E}" srcOrd="1" destOrd="0" parTransId="{B221919B-F80E-42C3-9331-493CD2105974}" sibTransId="{E7D035AD-F0B0-4A5A-8602-EB37AD7D192C}"/>
    <dgm:cxn modelId="{AA86216B-3062-4BA6-AD94-6B0CFC0226E8}" type="presOf" srcId="{6BDEA033-2FC0-41C2-9BA2-30ED3094826F}" destId="{854AE842-3382-4D42-97BF-3C9551AA92F7}" srcOrd="0" destOrd="0" presId="urn:microsoft.com/office/officeart/2005/8/layout/vList2"/>
    <dgm:cxn modelId="{1E02F087-CD8B-4343-8D50-0F1DA5F5CF7F}" type="presOf" srcId="{9467EA8E-1081-4F62-A93D-6E0AC61C1D69}" destId="{521940A4-69DA-4A9A-B960-F30367E2F39B}" srcOrd="0" destOrd="0" presId="urn:microsoft.com/office/officeart/2005/8/layout/vList2"/>
    <dgm:cxn modelId="{C5E8459E-8A3E-490E-A6DA-7E06789D0CEA}" srcId="{6BDEA033-2FC0-41C2-9BA2-30ED3094826F}" destId="{73847C86-C613-4320-86C8-D60846857034}" srcOrd="0" destOrd="0" parTransId="{FBE98367-6429-4F36-8B2C-0D6AE917F32E}" sibTransId="{1070EDD4-7264-4A6C-9231-525FBC5224D6}"/>
    <dgm:cxn modelId="{691160AB-8F8C-4AD2-A2DD-B31BD5B61D75}" type="presOf" srcId="{73847C86-C613-4320-86C8-D60846857034}" destId="{818A07F5-B9B6-40BB-810B-46952E14BD24}" srcOrd="0" destOrd="0" presId="urn:microsoft.com/office/officeart/2005/8/layout/vList2"/>
    <dgm:cxn modelId="{8EC78BAC-667B-455C-AFC7-512CC56D96BE}" srcId="{6BDEA033-2FC0-41C2-9BA2-30ED3094826F}" destId="{9467EA8E-1081-4F62-A93D-6E0AC61C1D69}" srcOrd="2" destOrd="0" parTransId="{9C6BCD46-4A2E-46FF-B831-BCF0D5371272}" sibTransId="{461ED162-BDC0-4BEB-A462-7E069E47EBBA}"/>
    <dgm:cxn modelId="{C7C2C3F1-8FD4-4931-84D7-E8DE65276F5D}" type="presOf" srcId="{952EFF46-BDE9-46E2-969F-32721B342F0E}" destId="{7E520CE3-753B-4834-85A5-02062FDD8771}" srcOrd="0" destOrd="0" presId="urn:microsoft.com/office/officeart/2005/8/layout/vList2"/>
    <dgm:cxn modelId="{F0767362-8D3D-4AEB-BDDA-E63FA326154F}" type="presParOf" srcId="{854AE842-3382-4D42-97BF-3C9551AA92F7}" destId="{818A07F5-B9B6-40BB-810B-46952E14BD24}" srcOrd="0" destOrd="0" presId="urn:microsoft.com/office/officeart/2005/8/layout/vList2"/>
    <dgm:cxn modelId="{BEA668FA-6D0D-40EC-9933-16BDA65402F8}" type="presParOf" srcId="{854AE842-3382-4D42-97BF-3C9551AA92F7}" destId="{D4541D42-0E80-4977-840C-0CBACD024759}" srcOrd="1" destOrd="0" presId="urn:microsoft.com/office/officeart/2005/8/layout/vList2"/>
    <dgm:cxn modelId="{90873B25-089D-4C87-8090-D3B2C832FB81}" type="presParOf" srcId="{854AE842-3382-4D42-97BF-3C9551AA92F7}" destId="{7E520CE3-753B-4834-85A5-02062FDD8771}" srcOrd="2" destOrd="0" presId="urn:microsoft.com/office/officeart/2005/8/layout/vList2"/>
    <dgm:cxn modelId="{E7BA80E3-DD3F-45C2-9DEB-34F4A0884899}" type="presParOf" srcId="{854AE842-3382-4D42-97BF-3C9551AA92F7}" destId="{724475A9-2A82-4D9B-BC09-CE6B1E38EF03}" srcOrd="3" destOrd="0" presId="urn:microsoft.com/office/officeart/2005/8/layout/vList2"/>
    <dgm:cxn modelId="{E6DDBDC5-D236-458B-942C-3610C2DB8DAA}" type="presParOf" srcId="{854AE842-3382-4D42-97BF-3C9551AA92F7}" destId="{521940A4-69DA-4A9A-B960-F30367E2F39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8D415BC-FD63-48C9-BBDD-8293C09D938E}"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53634B6A-5D08-467D-9916-429484AC59DB}">
      <dgm:prSet/>
      <dgm:spPr/>
      <dgm:t>
        <a:bodyPr/>
        <a:lstStyle/>
        <a:p>
          <a:r>
            <a:rPr lang="en-US" b="0" i="0" dirty="0"/>
            <a:t>Touch calibration plays a vital role </a:t>
          </a:r>
          <a:r>
            <a:rPr lang="en-US" dirty="0"/>
            <a:t>before developing the GUI.</a:t>
          </a:r>
        </a:p>
      </dgm:t>
    </dgm:pt>
    <dgm:pt modelId="{1DA63693-11CA-4146-8102-CB43914F8946}" type="parTrans" cxnId="{4D18AE06-06DA-448E-B99B-37C044EFD1BB}">
      <dgm:prSet/>
      <dgm:spPr/>
      <dgm:t>
        <a:bodyPr/>
        <a:lstStyle/>
        <a:p>
          <a:endParaRPr lang="en-US"/>
        </a:p>
      </dgm:t>
    </dgm:pt>
    <dgm:pt modelId="{65EED621-6F9C-4470-926E-D44D3A6BE929}" type="sibTrans" cxnId="{4D18AE06-06DA-448E-B99B-37C044EFD1BB}">
      <dgm:prSet/>
      <dgm:spPr/>
      <dgm:t>
        <a:bodyPr/>
        <a:lstStyle/>
        <a:p>
          <a:endParaRPr lang="en-US"/>
        </a:p>
      </dgm:t>
    </dgm:pt>
    <dgm:pt modelId="{3365F8C6-2A81-49D3-A55D-178BBFF7E6E0}">
      <dgm:prSet/>
      <dgm:spPr/>
      <dgm:t>
        <a:bodyPr/>
        <a:lstStyle/>
        <a:p>
          <a:r>
            <a:rPr lang="en-US" b="0" i="0"/>
            <a:t>Basically, Calibration is matching the graphics on the display to the output from the touch-screen controller. </a:t>
          </a:r>
          <a:endParaRPr lang="en-US"/>
        </a:p>
      </dgm:t>
    </dgm:pt>
    <dgm:pt modelId="{D553409C-282E-4529-A582-00D4204210AB}" type="parTrans" cxnId="{11FBC4A5-C89C-4FB7-A44D-5ABCB88AE1C8}">
      <dgm:prSet/>
      <dgm:spPr/>
      <dgm:t>
        <a:bodyPr/>
        <a:lstStyle/>
        <a:p>
          <a:endParaRPr lang="en-US"/>
        </a:p>
      </dgm:t>
    </dgm:pt>
    <dgm:pt modelId="{89D2A344-2E52-44C6-A170-64BB0692C530}" type="sibTrans" cxnId="{11FBC4A5-C89C-4FB7-A44D-5ABCB88AE1C8}">
      <dgm:prSet/>
      <dgm:spPr/>
      <dgm:t>
        <a:bodyPr/>
        <a:lstStyle/>
        <a:p>
          <a:endParaRPr lang="en-US"/>
        </a:p>
      </dgm:t>
    </dgm:pt>
    <dgm:pt modelId="{69DB06E4-94BC-41C7-8D46-337D0A3255C8}">
      <dgm:prSet/>
      <dgm:spPr/>
      <dgm:t>
        <a:bodyPr/>
        <a:lstStyle/>
        <a:p>
          <a:r>
            <a:rPr lang="en-US" b="0" i="0"/>
            <a:t>In other words, converting the display coordinates to touch coordinates.</a:t>
          </a:r>
          <a:endParaRPr lang="en-US"/>
        </a:p>
      </dgm:t>
    </dgm:pt>
    <dgm:pt modelId="{161FF293-7E76-4708-A51F-1703488ABCE6}" type="parTrans" cxnId="{658382C8-EBBE-4F14-9CE4-3ADF58CE155C}">
      <dgm:prSet/>
      <dgm:spPr/>
      <dgm:t>
        <a:bodyPr/>
        <a:lstStyle/>
        <a:p>
          <a:endParaRPr lang="en-US"/>
        </a:p>
      </dgm:t>
    </dgm:pt>
    <dgm:pt modelId="{6C7179FB-2BC5-4C33-88A4-CF6F2890A582}" type="sibTrans" cxnId="{658382C8-EBBE-4F14-9CE4-3ADF58CE155C}">
      <dgm:prSet/>
      <dgm:spPr/>
      <dgm:t>
        <a:bodyPr/>
        <a:lstStyle/>
        <a:p>
          <a:endParaRPr lang="en-US"/>
        </a:p>
      </dgm:t>
    </dgm:pt>
    <dgm:pt modelId="{242DEB0D-02B9-403E-8617-97B16EB318A3}">
      <dgm:prSet/>
      <dgm:spPr/>
      <dgm:t>
        <a:bodyPr/>
        <a:lstStyle/>
        <a:p>
          <a:r>
            <a:rPr lang="en-US"/>
            <a:t>These coordinate values are different for different screen. </a:t>
          </a:r>
        </a:p>
      </dgm:t>
    </dgm:pt>
    <dgm:pt modelId="{90BC6A4C-15AA-4875-8C51-E4C40561A209}" type="parTrans" cxnId="{A1A7F7BE-37E5-44BC-9956-5C5B608AACE5}">
      <dgm:prSet/>
      <dgm:spPr/>
      <dgm:t>
        <a:bodyPr/>
        <a:lstStyle/>
        <a:p>
          <a:endParaRPr lang="en-US"/>
        </a:p>
      </dgm:t>
    </dgm:pt>
    <dgm:pt modelId="{5CC341B0-F2C6-49DD-A2D0-F355A279454A}" type="sibTrans" cxnId="{A1A7F7BE-37E5-44BC-9956-5C5B608AACE5}">
      <dgm:prSet/>
      <dgm:spPr/>
      <dgm:t>
        <a:bodyPr/>
        <a:lstStyle/>
        <a:p>
          <a:endParaRPr lang="en-US"/>
        </a:p>
      </dgm:t>
    </dgm:pt>
    <dgm:pt modelId="{B77ADEDC-062F-4D1B-A76A-A302F406B42B}" type="pres">
      <dgm:prSet presAssocID="{18D415BC-FD63-48C9-BBDD-8293C09D938E}" presName="vert0" presStyleCnt="0">
        <dgm:presLayoutVars>
          <dgm:dir/>
          <dgm:animOne val="branch"/>
          <dgm:animLvl val="lvl"/>
        </dgm:presLayoutVars>
      </dgm:prSet>
      <dgm:spPr/>
    </dgm:pt>
    <dgm:pt modelId="{636F4D62-3763-4B3E-801C-D9208D5C2CFB}" type="pres">
      <dgm:prSet presAssocID="{53634B6A-5D08-467D-9916-429484AC59DB}" presName="thickLine" presStyleLbl="alignNode1" presStyleIdx="0" presStyleCnt="4"/>
      <dgm:spPr/>
    </dgm:pt>
    <dgm:pt modelId="{DACC4BA1-213D-42A8-9146-989C6165DB51}" type="pres">
      <dgm:prSet presAssocID="{53634B6A-5D08-467D-9916-429484AC59DB}" presName="horz1" presStyleCnt="0"/>
      <dgm:spPr/>
    </dgm:pt>
    <dgm:pt modelId="{22D3373F-9BF2-41D4-9090-171EC88F5F9D}" type="pres">
      <dgm:prSet presAssocID="{53634B6A-5D08-467D-9916-429484AC59DB}" presName="tx1" presStyleLbl="revTx" presStyleIdx="0" presStyleCnt="4"/>
      <dgm:spPr/>
    </dgm:pt>
    <dgm:pt modelId="{686F1F68-199E-41F9-BA84-5FEC79DEDF5D}" type="pres">
      <dgm:prSet presAssocID="{53634B6A-5D08-467D-9916-429484AC59DB}" presName="vert1" presStyleCnt="0"/>
      <dgm:spPr/>
    </dgm:pt>
    <dgm:pt modelId="{152E4941-8628-4A69-A7CB-C1623DDE75A7}" type="pres">
      <dgm:prSet presAssocID="{3365F8C6-2A81-49D3-A55D-178BBFF7E6E0}" presName="thickLine" presStyleLbl="alignNode1" presStyleIdx="1" presStyleCnt="4"/>
      <dgm:spPr/>
    </dgm:pt>
    <dgm:pt modelId="{8B42258C-45FD-4CAC-909C-84C9D058F160}" type="pres">
      <dgm:prSet presAssocID="{3365F8C6-2A81-49D3-A55D-178BBFF7E6E0}" presName="horz1" presStyleCnt="0"/>
      <dgm:spPr/>
    </dgm:pt>
    <dgm:pt modelId="{5238AAC9-3FE7-454A-B081-B114E6C611BC}" type="pres">
      <dgm:prSet presAssocID="{3365F8C6-2A81-49D3-A55D-178BBFF7E6E0}" presName="tx1" presStyleLbl="revTx" presStyleIdx="1" presStyleCnt="4"/>
      <dgm:spPr/>
    </dgm:pt>
    <dgm:pt modelId="{9939569D-372D-435F-9E2E-99723B75D234}" type="pres">
      <dgm:prSet presAssocID="{3365F8C6-2A81-49D3-A55D-178BBFF7E6E0}" presName="vert1" presStyleCnt="0"/>
      <dgm:spPr/>
    </dgm:pt>
    <dgm:pt modelId="{48715339-04AE-4D3E-B33E-B67EC3B4F2A1}" type="pres">
      <dgm:prSet presAssocID="{69DB06E4-94BC-41C7-8D46-337D0A3255C8}" presName="thickLine" presStyleLbl="alignNode1" presStyleIdx="2" presStyleCnt="4"/>
      <dgm:spPr/>
    </dgm:pt>
    <dgm:pt modelId="{F8194108-4AC9-491A-A658-CFFFCD0E5AF9}" type="pres">
      <dgm:prSet presAssocID="{69DB06E4-94BC-41C7-8D46-337D0A3255C8}" presName="horz1" presStyleCnt="0"/>
      <dgm:spPr/>
    </dgm:pt>
    <dgm:pt modelId="{A9430B61-F721-4642-9202-BCDB31A93FCC}" type="pres">
      <dgm:prSet presAssocID="{69DB06E4-94BC-41C7-8D46-337D0A3255C8}" presName="tx1" presStyleLbl="revTx" presStyleIdx="2" presStyleCnt="4"/>
      <dgm:spPr/>
    </dgm:pt>
    <dgm:pt modelId="{000ACAB1-5CF0-4BC0-95CC-9E1F3F4DAFA4}" type="pres">
      <dgm:prSet presAssocID="{69DB06E4-94BC-41C7-8D46-337D0A3255C8}" presName="vert1" presStyleCnt="0"/>
      <dgm:spPr/>
    </dgm:pt>
    <dgm:pt modelId="{B9CCF08A-2634-4FDB-885F-43E4DA78CDA5}" type="pres">
      <dgm:prSet presAssocID="{242DEB0D-02B9-403E-8617-97B16EB318A3}" presName="thickLine" presStyleLbl="alignNode1" presStyleIdx="3" presStyleCnt="4"/>
      <dgm:spPr/>
    </dgm:pt>
    <dgm:pt modelId="{EB0E3EF3-FE22-4B81-A60D-6E7FB5A4E8FC}" type="pres">
      <dgm:prSet presAssocID="{242DEB0D-02B9-403E-8617-97B16EB318A3}" presName="horz1" presStyleCnt="0"/>
      <dgm:spPr/>
    </dgm:pt>
    <dgm:pt modelId="{749B467C-5E1A-437D-992F-91BFBC82E796}" type="pres">
      <dgm:prSet presAssocID="{242DEB0D-02B9-403E-8617-97B16EB318A3}" presName="tx1" presStyleLbl="revTx" presStyleIdx="3" presStyleCnt="4"/>
      <dgm:spPr/>
    </dgm:pt>
    <dgm:pt modelId="{6A0D5C6C-D2BF-4581-87A3-5B51CF230762}" type="pres">
      <dgm:prSet presAssocID="{242DEB0D-02B9-403E-8617-97B16EB318A3}" presName="vert1" presStyleCnt="0"/>
      <dgm:spPr/>
    </dgm:pt>
  </dgm:ptLst>
  <dgm:cxnLst>
    <dgm:cxn modelId="{4D18AE06-06DA-448E-B99B-37C044EFD1BB}" srcId="{18D415BC-FD63-48C9-BBDD-8293C09D938E}" destId="{53634B6A-5D08-467D-9916-429484AC59DB}" srcOrd="0" destOrd="0" parTransId="{1DA63693-11CA-4146-8102-CB43914F8946}" sibTransId="{65EED621-6F9C-4470-926E-D44D3A6BE929}"/>
    <dgm:cxn modelId="{7F52935E-A931-457E-903F-9DC434B1FF85}" type="presOf" srcId="{3365F8C6-2A81-49D3-A55D-178BBFF7E6E0}" destId="{5238AAC9-3FE7-454A-B081-B114E6C611BC}" srcOrd="0" destOrd="0" presId="urn:microsoft.com/office/officeart/2008/layout/LinedList"/>
    <dgm:cxn modelId="{1479E970-3A14-41EF-BEFF-9B694EA308B9}" type="presOf" srcId="{242DEB0D-02B9-403E-8617-97B16EB318A3}" destId="{749B467C-5E1A-437D-992F-91BFBC82E796}" srcOrd="0" destOrd="0" presId="urn:microsoft.com/office/officeart/2008/layout/LinedList"/>
    <dgm:cxn modelId="{11FBC4A5-C89C-4FB7-A44D-5ABCB88AE1C8}" srcId="{18D415BC-FD63-48C9-BBDD-8293C09D938E}" destId="{3365F8C6-2A81-49D3-A55D-178BBFF7E6E0}" srcOrd="1" destOrd="0" parTransId="{D553409C-282E-4529-A582-00D4204210AB}" sibTransId="{89D2A344-2E52-44C6-A170-64BB0692C530}"/>
    <dgm:cxn modelId="{2FF6BCA7-19AD-4954-9329-A9DDC959C5D4}" type="presOf" srcId="{53634B6A-5D08-467D-9916-429484AC59DB}" destId="{22D3373F-9BF2-41D4-9090-171EC88F5F9D}" srcOrd="0" destOrd="0" presId="urn:microsoft.com/office/officeart/2008/layout/LinedList"/>
    <dgm:cxn modelId="{650D59B2-85EA-432B-BEBA-181092100BFC}" type="presOf" srcId="{69DB06E4-94BC-41C7-8D46-337D0A3255C8}" destId="{A9430B61-F721-4642-9202-BCDB31A93FCC}" srcOrd="0" destOrd="0" presId="urn:microsoft.com/office/officeart/2008/layout/LinedList"/>
    <dgm:cxn modelId="{A1A7F7BE-37E5-44BC-9956-5C5B608AACE5}" srcId="{18D415BC-FD63-48C9-BBDD-8293C09D938E}" destId="{242DEB0D-02B9-403E-8617-97B16EB318A3}" srcOrd="3" destOrd="0" parTransId="{90BC6A4C-15AA-4875-8C51-E4C40561A209}" sibTransId="{5CC341B0-F2C6-49DD-A2D0-F355A279454A}"/>
    <dgm:cxn modelId="{658382C8-EBBE-4F14-9CE4-3ADF58CE155C}" srcId="{18D415BC-FD63-48C9-BBDD-8293C09D938E}" destId="{69DB06E4-94BC-41C7-8D46-337D0A3255C8}" srcOrd="2" destOrd="0" parTransId="{161FF293-7E76-4708-A51F-1703488ABCE6}" sibTransId="{6C7179FB-2BC5-4C33-88A4-CF6F2890A582}"/>
    <dgm:cxn modelId="{CF912DF0-804D-4ABE-ADAF-7DB23312FB98}" type="presOf" srcId="{18D415BC-FD63-48C9-BBDD-8293C09D938E}" destId="{B77ADEDC-062F-4D1B-A76A-A302F406B42B}" srcOrd="0" destOrd="0" presId="urn:microsoft.com/office/officeart/2008/layout/LinedList"/>
    <dgm:cxn modelId="{DD398008-38B5-48A4-98AA-7AC37DEDB13C}" type="presParOf" srcId="{B77ADEDC-062F-4D1B-A76A-A302F406B42B}" destId="{636F4D62-3763-4B3E-801C-D9208D5C2CFB}" srcOrd="0" destOrd="0" presId="urn:microsoft.com/office/officeart/2008/layout/LinedList"/>
    <dgm:cxn modelId="{BA138B50-18C6-4E40-AAC5-2A1B7BCF60A4}" type="presParOf" srcId="{B77ADEDC-062F-4D1B-A76A-A302F406B42B}" destId="{DACC4BA1-213D-42A8-9146-989C6165DB51}" srcOrd="1" destOrd="0" presId="urn:microsoft.com/office/officeart/2008/layout/LinedList"/>
    <dgm:cxn modelId="{4ED59E7F-1CAB-4320-915D-697C428E5C84}" type="presParOf" srcId="{DACC4BA1-213D-42A8-9146-989C6165DB51}" destId="{22D3373F-9BF2-41D4-9090-171EC88F5F9D}" srcOrd="0" destOrd="0" presId="urn:microsoft.com/office/officeart/2008/layout/LinedList"/>
    <dgm:cxn modelId="{F82F6680-8F4E-49A2-A340-44E20C1D417F}" type="presParOf" srcId="{DACC4BA1-213D-42A8-9146-989C6165DB51}" destId="{686F1F68-199E-41F9-BA84-5FEC79DEDF5D}" srcOrd="1" destOrd="0" presId="urn:microsoft.com/office/officeart/2008/layout/LinedList"/>
    <dgm:cxn modelId="{8F93FA54-CDE3-4076-98A2-CDA704CB246D}" type="presParOf" srcId="{B77ADEDC-062F-4D1B-A76A-A302F406B42B}" destId="{152E4941-8628-4A69-A7CB-C1623DDE75A7}" srcOrd="2" destOrd="0" presId="urn:microsoft.com/office/officeart/2008/layout/LinedList"/>
    <dgm:cxn modelId="{511FBD71-F1BC-4FE6-942A-D66C53938392}" type="presParOf" srcId="{B77ADEDC-062F-4D1B-A76A-A302F406B42B}" destId="{8B42258C-45FD-4CAC-909C-84C9D058F160}" srcOrd="3" destOrd="0" presId="urn:microsoft.com/office/officeart/2008/layout/LinedList"/>
    <dgm:cxn modelId="{2F94C36E-0699-48F3-B8F9-D403C2388258}" type="presParOf" srcId="{8B42258C-45FD-4CAC-909C-84C9D058F160}" destId="{5238AAC9-3FE7-454A-B081-B114E6C611BC}" srcOrd="0" destOrd="0" presId="urn:microsoft.com/office/officeart/2008/layout/LinedList"/>
    <dgm:cxn modelId="{896D1156-317A-4516-933A-D8B95B4E02F9}" type="presParOf" srcId="{8B42258C-45FD-4CAC-909C-84C9D058F160}" destId="{9939569D-372D-435F-9E2E-99723B75D234}" srcOrd="1" destOrd="0" presId="urn:microsoft.com/office/officeart/2008/layout/LinedList"/>
    <dgm:cxn modelId="{2BAC4A05-BA4C-4B03-8A77-4E8B425991C9}" type="presParOf" srcId="{B77ADEDC-062F-4D1B-A76A-A302F406B42B}" destId="{48715339-04AE-4D3E-B33E-B67EC3B4F2A1}" srcOrd="4" destOrd="0" presId="urn:microsoft.com/office/officeart/2008/layout/LinedList"/>
    <dgm:cxn modelId="{9CEF6F05-D916-4785-AD4B-4D9CF8D776AE}" type="presParOf" srcId="{B77ADEDC-062F-4D1B-A76A-A302F406B42B}" destId="{F8194108-4AC9-491A-A658-CFFFCD0E5AF9}" srcOrd="5" destOrd="0" presId="urn:microsoft.com/office/officeart/2008/layout/LinedList"/>
    <dgm:cxn modelId="{3853D586-059E-455E-A18F-CC0EFD433E01}" type="presParOf" srcId="{F8194108-4AC9-491A-A658-CFFFCD0E5AF9}" destId="{A9430B61-F721-4642-9202-BCDB31A93FCC}" srcOrd="0" destOrd="0" presId="urn:microsoft.com/office/officeart/2008/layout/LinedList"/>
    <dgm:cxn modelId="{8F575D7D-C534-4629-93FE-AB6A0515E2B6}" type="presParOf" srcId="{F8194108-4AC9-491A-A658-CFFFCD0E5AF9}" destId="{000ACAB1-5CF0-4BC0-95CC-9E1F3F4DAFA4}" srcOrd="1" destOrd="0" presId="urn:microsoft.com/office/officeart/2008/layout/LinedList"/>
    <dgm:cxn modelId="{52FB0EBA-2001-46CC-B7DD-3D2DF8165A19}" type="presParOf" srcId="{B77ADEDC-062F-4D1B-A76A-A302F406B42B}" destId="{B9CCF08A-2634-4FDB-885F-43E4DA78CDA5}" srcOrd="6" destOrd="0" presId="urn:microsoft.com/office/officeart/2008/layout/LinedList"/>
    <dgm:cxn modelId="{C200A41E-7585-47DE-9A9B-4FD4E53CA7D7}" type="presParOf" srcId="{B77ADEDC-062F-4D1B-A76A-A302F406B42B}" destId="{EB0E3EF3-FE22-4B81-A60D-6E7FB5A4E8FC}" srcOrd="7" destOrd="0" presId="urn:microsoft.com/office/officeart/2008/layout/LinedList"/>
    <dgm:cxn modelId="{D5644632-9C57-446B-A237-EBBEEDC5BFA5}" type="presParOf" srcId="{EB0E3EF3-FE22-4B81-A60D-6E7FB5A4E8FC}" destId="{749B467C-5E1A-437D-992F-91BFBC82E796}" srcOrd="0" destOrd="0" presId="urn:microsoft.com/office/officeart/2008/layout/LinedList"/>
    <dgm:cxn modelId="{CD3F814B-F9F4-4D9F-93C4-2950D3B71E83}" type="presParOf" srcId="{EB0E3EF3-FE22-4B81-A60D-6E7FB5A4E8FC}" destId="{6A0D5C6C-D2BF-4581-87A3-5B51CF23076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487A62-ECC8-4623-ABB8-4CE07DB7AF1C}">
      <dsp:nvSpPr>
        <dsp:cNvPr id="0" name=""/>
        <dsp:cNvSpPr/>
      </dsp:nvSpPr>
      <dsp:spPr>
        <a:xfrm>
          <a:off x="645856" y="1306"/>
          <a:ext cx="1840987" cy="11045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2.8” TFT Touch screen</a:t>
          </a:r>
        </a:p>
      </dsp:txBody>
      <dsp:txXfrm>
        <a:off x="645856" y="1306"/>
        <a:ext cx="1840987" cy="1104592"/>
      </dsp:txXfrm>
    </dsp:sp>
    <dsp:sp modelId="{1D1D1315-13CA-4769-9E9B-D0223AB5F2CF}">
      <dsp:nvSpPr>
        <dsp:cNvPr id="0" name=""/>
        <dsp:cNvSpPr/>
      </dsp:nvSpPr>
      <dsp:spPr>
        <a:xfrm>
          <a:off x="2670942" y="1306"/>
          <a:ext cx="1840987" cy="11045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Breadboard</a:t>
          </a:r>
        </a:p>
      </dsp:txBody>
      <dsp:txXfrm>
        <a:off x="2670942" y="1306"/>
        <a:ext cx="1840987" cy="1104592"/>
      </dsp:txXfrm>
    </dsp:sp>
    <dsp:sp modelId="{5F6FEC2F-D63E-40C8-A9FF-C9883BFAE20E}">
      <dsp:nvSpPr>
        <dsp:cNvPr id="0" name=""/>
        <dsp:cNvSpPr/>
      </dsp:nvSpPr>
      <dsp:spPr>
        <a:xfrm>
          <a:off x="645856" y="1289997"/>
          <a:ext cx="1840987" cy="11045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ESP8266</a:t>
          </a:r>
        </a:p>
      </dsp:txBody>
      <dsp:txXfrm>
        <a:off x="645856" y="1289997"/>
        <a:ext cx="1840987" cy="1104592"/>
      </dsp:txXfrm>
    </dsp:sp>
    <dsp:sp modelId="{A642A532-6831-4BF9-ADDC-D245CD3235CA}">
      <dsp:nvSpPr>
        <dsp:cNvPr id="0" name=""/>
        <dsp:cNvSpPr/>
      </dsp:nvSpPr>
      <dsp:spPr>
        <a:xfrm>
          <a:off x="2670942" y="1289997"/>
          <a:ext cx="1840987" cy="11045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Jumper wires</a:t>
          </a:r>
        </a:p>
      </dsp:txBody>
      <dsp:txXfrm>
        <a:off x="2670942" y="1289997"/>
        <a:ext cx="1840987" cy="1104592"/>
      </dsp:txXfrm>
    </dsp:sp>
    <dsp:sp modelId="{50C43420-716A-4F4C-B0DF-979E734FCD02}">
      <dsp:nvSpPr>
        <dsp:cNvPr id="0" name=""/>
        <dsp:cNvSpPr/>
      </dsp:nvSpPr>
      <dsp:spPr>
        <a:xfrm>
          <a:off x="645856" y="2578688"/>
          <a:ext cx="1840987" cy="11045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USB Wire</a:t>
          </a:r>
        </a:p>
      </dsp:txBody>
      <dsp:txXfrm>
        <a:off x="645856" y="2578688"/>
        <a:ext cx="1840987" cy="1104592"/>
      </dsp:txXfrm>
    </dsp:sp>
    <dsp:sp modelId="{19743647-0632-437F-BD1E-170C0F3154CC}">
      <dsp:nvSpPr>
        <dsp:cNvPr id="0" name=""/>
        <dsp:cNvSpPr/>
      </dsp:nvSpPr>
      <dsp:spPr>
        <a:xfrm>
          <a:off x="2670942" y="2578688"/>
          <a:ext cx="1840987" cy="11045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Stylus</a:t>
          </a:r>
        </a:p>
      </dsp:txBody>
      <dsp:txXfrm>
        <a:off x="2670942" y="2578688"/>
        <a:ext cx="1840987" cy="11045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EDA72-2AED-41FE-AC22-D7B1B1E90EE4}">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2C4A0F-033F-49FD-A42F-8A201985C405}">
      <dsp:nvSpPr>
        <dsp:cNvPr id="0" name=""/>
        <dsp:cNvSpPr/>
      </dsp:nvSpPr>
      <dsp:spPr>
        <a:xfrm>
          <a:off x="0" y="675"/>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This microprocessor supports RTOS and operates at 80MHz to 160 MHz adjustable clock frequency. </a:t>
          </a:r>
          <a:endParaRPr lang="en-US" sz="2200" kern="1200"/>
        </a:p>
      </dsp:txBody>
      <dsp:txXfrm>
        <a:off x="0" y="675"/>
        <a:ext cx="6900512" cy="1106957"/>
      </dsp:txXfrm>
    </dsp:sp>
    <dsp:sp modelId="{4AAE6586-618A-4740-AD7B-7B39E4B869E8}">
      <dsp:nvSpPr>
        <dsp:cNvPr id="0" name=""/>
        <dsp:cNvSpPr/>
      </dsp:nvSpPr>
      <dsp:spPr>
        <a:xfrm>
          <a:off x="0" y="1107633"/>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D7649D-E012-4962-9836-98BF0723E508}">
      <dsp:nvSpPr>
        <dsp:cNvPr id="0" name=""/>
        <dsp:cNvSpPr/>
      </dsp:nvSpPr>
      <dsp:spPr>
        <a:xfrm>
          <a:off x="0" y="1107633"/>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NodeMCU has 128 KB RAM and 4MB of Flash memory to store data and programs. </a:t>
          </a:r>
          <a:endParaRPr lang="en-US" sz="2200" kern="1200"/>
        </a:p>
      </dsp:txBody>
      <dsp:txXfrm>
        <a:off x="0" y="1107633"/>
        <a:ext cx="6900512" cy="1106957"/>
      </dsp:txXfrm>
    </dsp:sp>
    <dsp:sp modelId="{E40669F8-67B0-4E7C-A6D5-22D12AEB3D27}">
      <dsp:nvSpPr>
        <dsp:cNvPr id="0" name=""/>
        <dsp:cNvSpPr/>
      </dsp:nvSpPr>
      <dsp:spPr>
        <a:xfrm>
          <a:off x="0" y="221459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D113A5-2046-4300-B064-0473F65EAF70}">
      <dsp:nvSpPr>
        <dsp:cNvPr id="0" name=""/>
        <dsp:cNvSpPr/>
      </dsp:nvSpPr>
      <dsp:spPr>
        <a:xfrm>
          <a:off x="0" y="2214591"/>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H</a:t>
          </a:r>
          <a:r>
            <a:rPr lang="en-US" sz="2200" b="0" i="0" kern="1200"/>
            <a:t>igh processing power with in-built Wi-Fi / Bluetooth and Deep Sleep Operating features make it ideal for IoT projects.</a:t>
          </a:r>
          <a:endParaRPr lang="en-US" sz="2200" kern="1200"/>
        </a:p>
      </dsp:txBody>
      <dsp:txXfrm>
        <a:off x="0" y="2214591"/>
        <a:ext cx="6900512" cy="1106957"/>
      </dsp:txXfrm>
    </dsp:sp>
    <dsp:sp modelId="{00CCB48E-9E54-4C4F-B657-50FBA011D918}">
      <dsp:nvSpPr>
        <dsp:cNvPr id="0" name=""/>
        <dsp:cNvSpPr/>
      </dsp:nvSpPr>
      <dsp:spPr>
        <a:xfrm>
          <a:off x="0" y="3321549"/>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270259-A8CA-4240-8033-7C649E5946F5}">
      <dsp:nvSpPr>
        <dsp:cNvPr id="0" name=""/>
        <dsp:cNvSpPr/>
      </dsp:nvSpPr>
      <dsp:spPr>
        <a:xfrm>
          <a:off x="0" y="3321549"/>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NodeMCU can be powered using Micro USB jack and VIN pin (External Supply Pin). </a:t>
          </a:r>
          <a:endParaRPr lang="en-US" sz="2200" kern="1200"/>
        </a:p>
      </dsp:txBody>
      <dsp:txXfrm>
        <a:off x="0" y="3321549"/>
        <a:ext cx="6900512" cy="1106957"/>
      </dsp:txXfrm>
    </dsp:sp>
    <dsp:sp modelId="{CCE92D65-20CC-4946-A913-83A18EA199C4}">
      <dsp:nvSpPr>
        <dsp:cNvPr id="0" name=""/>
        <dsp:cNvSpPr/>
      </dsp:nvSpPr>
      <dsp:spPr>
        <a:xfrm>
          <a:off x="0" y="4428507"/>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16FE03-6D65-4A42-80DA-8167E9B84B15}">
      <dsp:nvSpPr>
        <dsp:cNvPr id="0" name=""/>
        <dsp:cNvSpPr/>
      </dsp:nvSpPr>
      <dsp:spPr>
        <a:xfrm>
          <a:off x="0" y="4428507"/>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It supports UART, SPI, and I2C interface.</a:t>
          </a:r>
          <a:endParaRPr lang="en-US" sz="2200" kern="1200"/>
        </a:p>
      </dsp:txBody>
      <dsp:txXfrm>
        <a:off x="0" y="4428507"/>
        <a:ext cx="6900512" cy="11069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9741BF-448C-4E86-824E-4E7DAAF68FF9}">
      <dsp:nvSpPr>
        <dsp:cNvPr id="0" name=""/>
        <dsp:cNvSpPr/>
      </dsp:nvSpPr>
      <dsp:spPr>
        <a:xfrm>
          <a:off x="0" y="1290"/>
          <a:ext cx="6900512" cy="271205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ESP8266, is used in this project only as a bridge between the touchscreen and Beagle bone black.</a:t>
          </a:r>
        </a:p>
      </dsp:txBody>
      <dsp:txXfrm>
        <a:off x="132392" y="133682"/>
        <a:ext cx="6635728" cy="2447275"/>
      </dsp:txXfrm>
    </dsp:sp>
    <dsp:sp modelId="{97E201CF-632C-4F6A-A51C-4B98B77392E6}">
      <dsp:nvSpPr>
        <dsp:cNvPr id="0" name=""/>
        <dsp:cNvSpPr/>
      </dsp:nvSpPr>
      <dsp:spPr>
        <a:xfrm>
          <a:off x="0" y="2822790"/>
          <a:ext cx="6900512" cy="271205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ESP8266 is being interfaced with the 2.8” TFT touch screen using the SPI communication protocol. </a:t>
          </a:r>
        </a:p>
      </dsp:txBody>
      <dsp:txXfrm>
        <a:off x="132392" y="2955182"/>
        <a:ext cx="6635728" cy="24472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8A07F5-B9B6-40BB-810B-46952E14BD24}">
      <dsp:nvSpPr>
        <dsp:cNvPr id="0" name=""/>
        <dsp:cNvSpPr/>
      </dsp:nvSpPr>
      <dsp:spPr>
        <a:xfrm>
          <a:off x="0" y="118476"/>
          <a:ext cx="6364224" cy="1712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Earlier, I performed the interfacing of TFT touchscreen with ESP8266 using SPI communication protocol, which is called as SERIAL PHERIPHERAL INTERFACE.</a:t>
          </a:r>
        </a:p>
      </dsp:txBody>
      <dsp:txXfrm>
        <a:off x="83616" y="202092"/>
        <a:ext cx="6196992" cy="1545648"/>
      </dsp:txXfrm>
    </dsp:sp>
    <dsp:sp modelId="{7E520CE3-753B-4834-85A5-02062FDD8771}">
      <dsp:nvSpPr>
        <dsp:cNvPr id="0" name=""/>
        <dsp:cNvSpPr/>
      </dsp:nvSpPr>
      <dsp:spPr>
        <a:xfrm>
          <a:off x="0" y="1900476"/>
          <a:ext cx="6364224" cy="17128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This is a 4-wire communication which has 4 main pins SCK which is clock signal, CS which is Chip Select, MISO which is Master in slave out and lastly, MOSI which is Master out Slave in.</a:t>
          </a:r>
        </a:p>
      </dsp:txBody>
      <dsp:txXfrm>
        <a:off x="83616" y="1984092"/>
        <a:ext cx="6196992" cy="1545648"/>
      </dsp:txXfrm>
    </dsp:sp>
    <dsp:sp modelId="{521940A4-69DA-4A9A-B960-F30367E2F39B}">
      <dsp:nvSpPr>
        <dsp:cNvPr id="0" name=""/>
        <dsp:cNvSpPr/>
      </dsp:nvSpPr>
      <dsp:spPr>
        <a:xfrm>
          <a:off x="0" y="3682476"/>
          <a:ext cx="6364224" cy="17128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Now, for the development of GUI, for touch screen SPI communication protocol is used.</a:t>
          </a:r>
        </a:p>
      </dsp:txBody>
      <dsp:txXfrm>
        <a:off x="83616" y="3766092"/>
        <a:ext cx="6196992" cy="15456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F4D62-3763-4B3E-801C-D9208D5C2CFB}">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D3373F-9BF2-41D4-9090-171EC88F5F9D}">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dirty="0"/>
            <a:t>Touch calibration plays a vital role </a:t>
          </a:r>
          <a:r>
            <a:rPr lang="en-US" sz="2700" kern="1200" dirty="0"/>
            <a:t>before developing the GUI.</a:t>
          </a:r>
        </a:p>
      </dsp:txBody>
      <dsp:txXfrm>
        <a:off x="0" y="0"/>
        <a:ext cx="6900512" cy="1384035"/>
      </dsp:txXfrm>
    </dsp:sp>
    <dsp:sp modelId="{152E4941-8628-4A69-A7CB-C1623DDE75A7}">
      <dsp:nvSpPr>
        <dsp:cNvPr id="0" name=""/>
        <dsp:cNvSpPr/>
      </dsp:nvSpPr>
      <dsp:spPr>
        <a:xfrm>
          <a:off x="0" y="1384035"/>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38AAC9-3FE7-454A-B081-B114E6C611BC}">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a:t>Basically, Calibration is matching the graphics on the display to the output from the touch-screen controller. </a:t>
          </a:r>
          <a:endParaRPr lang="en-US" sz="2700" kern="1200"/>
        </a:p>
      </dsp:txBody>
      <dsp:txXfrm>
        <a:off x="0" y="1384035"/>
        <a:ext cx="6900512" cy="1384035"/>
      </dsp:txXfrm>
    </dsp:sp>
    <dsp:sp modelId="{48715339-04AE-4D3E-B33E-B67EC3B4F2A1}">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430B61-F721-4642-9202-BCDB31A93FCC}">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a:t>In other words, converting the display coordinates to touch coordinates.</a:t>
          </a:r>
          <a:endParaRPr lang="en-US" sz="2700" kern="1200"/>
        </a:p>
      </dsp:txBody>
      <dsp:txXfrm>
        <a:off x="0" y="2768070"/>
        <a:ext cx="6900512" cy="1384035"/>
      </dsp:txXfrm>
    </dsp:sp>
    <dsp:sp modelId="{B9CCF08A-2634-4FDB-885F-43E4DA78CDA5}">
      <dsp:nvSpPr>
        <dsp:cNvPr id="0" name=""/>
        <dsp:cNvSpPr/>
      </dsp:nvSpPr>
      <dsp:spPr>
        <a:xfrm>
          <a:off x="0" y="4152105"/>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9B467C-5E1A-437D-992F-91BFBC82E796}">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These coordinate values are different for different screen. </a:t>
          </a:r>
        </a:p>
      </dsp:txBody>
      <dsp:txXfrm>
        <a:off x="0" y="4152105"/>
        <a:ext cx="6900512" cy="138403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09801-6779-4BDC-87A5-0367A81E64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3100F3-F724-40D8-9F2A-D433EA7D3F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17EC0B-F15C-4D56-8668-B52937F97756}"/>
              </a:ext>
            </a:extLst>
          </p:cNvPr>
          <p:cNvSpPr>
            <a:spLocks noGrp="1"/>
          </p:cNvSpPr>
          <p:nvPr>
            <p:ph type="dt" sz="half" idx="10"/>
          </p:nvPr>
        </p:nvSpPr>
        <p:spPr/>
        <p:txBody>
          <a:bodyPr/>
          <a:lstStyle/>
          <a:p>
            <a:fld id="{72534C6E-514C-4D76-BA5B-D6AF2670B2C4}" type="datetimeFigureOut">
              <a:rPr lang="en-US" smtClean="0"/>
              <a:t>11-Apr-21</a:t>
            </a:fld>
            <a:endParaRPr lang="en-US"/>
          </a:p>
        </p:txBody>
      </p:sp>
      <p:sp>
        <p:nvSpPr>
          <p:cNvPr id="5" name="Footer Placeholder 4">
            <a:extLst>
              <a:ext uri="{FF2B5EF4-FFF2-40B4-BE49-F238E27FC236}">
                <a16:creationId xmlns:a16="http://schemas.microsoft.com/office/drawing/2014/main" id="{36826B04-C10C-4D01-8A96-1FF52A33BC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8231C3-9B12-48B7-8734-C463EA0CECCE}"/>
              </a:ext>
            </a:extLst>
          </p:cNvPr>
          <p:cNvSpPr>
            <a:spLocks noGrp="1"/>
          </p:cNvSpPr>
          <p:nvPr>
            <p:ph type="sldNum" sz="quarter" idx="12"/>
          </p:nvPr>
        </p:nvSpPr>
        <p:spPr/>
        <p:txBody>
          <a:bodyPr/>
          <a:lstStyle/>
          <a:p>
            <a:fld id="{CFA6F365-89DB-44ED-95A3-1355F729F0F9}" type="slidenum">
              <a:rPr lang="en-US" smtClean="0"/>
              <a:t>‹#›</a:t>
            </a:fld>
            <a:endParaRPr lang="en-US"/>
          </a:p>
        </p:txBody>
      </p:sp>
    </p:spTree>
    <p:extLst>
      <p:ext uri="{BB962C8B-B14F-4D97-AF65-F5344CB8AC3E}">
        <p14:creationId xmlns:p14="http://schemas.microsoft.com/office/powerpoint/2010/main" val="3256670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38B30-712C-4BC0-938F-6CCD8929D0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9BE598-DDE8-4C56-BDB5-718E19A658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7471EE-07E1-458B-AA4F-AFD2A7E03EA3}"/>
              </a:ext>
            </a:extLst>
          </p:cNvPr>
          <p:cNvSpPr>
            <a:spLocks noGrp="1"/>
          </p:cNvSpPr>
          <p:nvPr>
            <p:ph type="dt" sz="half" idx="10"/>
          </p:nvPr>
        </p:nvSpPr>
        <p:spPr/>
        <p:txBody>
          <a:bodyPr/>
          <a:lstStyle/>
          <a:p>
            <a:fld id="{72534C6E-514C-4D76-BA5B-D6AF2670B2C4}" type="datetimeFigureOut">
              <a:rPr lang="en-US" smtClean="0"/>
              <a:t>11-Apr-21</a:t>
            </a:fld>
            <a:endParaRPr lang="en-US"/>
          </a:p>
        </p:txBody>
      </p:sp>
      <p:sp>
        <p:nvSpPr>
          <p:cNvPr id="5" name="Footer Placeholder 4">
            <a:extLst>
              <a:ext uri="{FF2B5EF4-FFF2-40B4-BE49-F238E27FC236}">
                <a16:creationId xmlns:a16="http://schemas.microsoft.com/office/drawing/2014/main" id="{F0DA3BF6-F43A-4E10-A311-AAB7A94D66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0DAEEF-BA75-47B4-B19A-12A624910972}"/>
              </a:ext>
            </a:extLst>
          </p:cNvPr>
          <p:cNvSpPr>
            <a:spLocks noGrp="1"/>
          </p:cNvSpPr>
          <p:nvPr>
            <p:ph type="sldNum" sz="quarter" idx="12"/>
          </p:nvPr>
        </p:nvSpPr>
        <p:spPr/>
        <p:txBody>
          <a:bodyPr/>
          <a:lstStyle/>
          <a:p>
            <a:fld id="{CFA6F365-89DB-44ED-95A3-1355F729F0F9}" type="slidenum">
              <a:rPr lang="en-US" smtClean="0"/>
              <a:t>‹#›</a:t>
            </a:fld>
            <a:endParaRPr lang="en-US"/>
          </a:p>
        </p:txBody>
      </p:sp>
    </p:spTree>
    <p:extLst>
      <p:ext uri="{BB962C8B-B14F-4D97-AF65-F5344CB8AC3E}">
        <p14:creationId xmlns:p14="http://schemas.microsoft.com/office/powerpoint/2010/main" val="230677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1A5AA4-C0B1-41FB-BF3D-4A0E2107AD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3A6D41-8B82-4836-BFF1-67A142E36C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78D330-0067-4A6D-BA68-C8FB3475E9CF}"/>
              </a:ext>
            </a:extLst>
          </p:cNvPr>
          <p:cNvSpPr>
            <a:spLocks noGrp="1"/>
          </p:cNvSpPr>
          <p:nvPr>
            <p:ph type="dt" sz="half" idx="10"/>
          </p:nvPr>
        </p:nvSpPr>
        <p:spPr/>
        <p:txBody>
          <a:bodyPr/>
          <a:lstStyle/>
          <a:p>
            <a:fld id="{72534C6E-514C-4D76-BA5B-D6AF2670B2C4}" type="datetimeFigureOut">
              <a:rPr lang="en-US" smtClean="0"/>
              <a:t>11-Apr-21</a:t>
            </a:fld>
            <a:endParaRPr lang="en-US"/>
          </a:p>
        </p:txBody>
      </p:sp>
      <p:sp>
        <p:nvSpPr>
          <p:cNvPr id="5" name="Footer Placeholder 4">
            <a:extLst>
              <a:ext uri="{FF2B5EF4-FFF2-40B4-BE49-F238E27FC236}">
                <a16:creationId xmlns:a16="http://schemas.microsoft.com/office/drawing/2014/main" id="{3A284B52-F311-46F4-9804-9BCA21A676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577C74-07A0-4D71-8814-9717D40BF5F4}"/>
              </a:ext>
            </a:extLst>
          </p:cNvPr>
          <p:cNvSpPr>
            <a:spLocks noGrp="1"/>
          </p:cNvSpPr>
          <p:nvPr>
            <p:ph type="sldNum" sz="quarter" idx="12"/>
          </p:nvPr>
        </p:nvSpPr>
        <p:spPr/>
        <p:txBody>
          <a:bodyPr/>
          <a:lstStyle/>
          <a:p>
            <a:fld id="{CFA6F365-89DB-44ED-95A3-1355F729F0F9}" type="slidenum">
              <a:rPr lang="en-US" smtClean="0"/>
              <a:t>‹#›</a:t>
            </a:fld>
            <a:endParaRPr lang="en-US"/>
          </a:p>
        </p:txBody>
      </p:sp>
    </p:spTree>
    <p:extLst>
      <p:ext uri="{BB962C8B-B14F-4D97-AF65-F5344CB8AC3E}">
        <p14:creationId xmlns:p14="http://schemas.microsoft.com/office/powerpoint/2010/main" val="1516203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890F-4449-48FD-B280-207E8E0230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6FCDF7-9D80-4B59-B514-0144055D73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B518AA-082B-4D65-B04D-19AAE5B5B51B}"/>
              </a:ext>
            </a:extLst>
          </p:cNvPr>
          <p:cNvSpPr>
            <a:spLocks noGrp="1"/>
          </p:cNvSpPr>
          <p:nvPr>
            <p:ph type="dt" sz="half" idx="10"/>
          </p:nvPr>
        </p:nvSpPr>
        <p:spPr/>
        <p:txBody>
          <a:bodyPr/>
          <a:lstStyle/>
          <a:p>
            <a:fld id="{72534C6E-514C-4D76-BA5B-D6AF2670B2C4}" type="datetimeFigureOut">
              <a:rPr lang="en-US" smtClean="0"/>
              <a:t>11-Apr-21</a:t>
            </a:fld>
            <a:endParaRPr lang="en-US"/>
          </a:p>
        </p:txBody>
      </p:sp>
      <p:sp>
        <p:nvSpPr>
          <p:cNvPr id="5" name="Footer Placeholder 4">
            <a:extLst>
              <a:ext uri="{FF2B5EF4-FFF2-40B4-BE49-F238E27FC236}">
                <a16:creationId xmlns:a16="http://schemas.microsoft.com/office/drawing/2014/main" id="{D383361E-BCCE-42E2-AD5A-ED75CE070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A2B687-364E-45DB-A072-23D9B3D7CB63}"/>
              </a:ext>
            </a:extLst>
          </p:cNvPr>
          <p:cNvSpPr>
            <a:spLocks noGrp="1"/>
          </p:cNvSpPr>
          <p:nvPr>
            <p:ph type="sldNum" sz="quarter" idx="12"/>
          </p:nvPr>
        </p:nvSpPr>
        <p:spPr/>
        <p:txBody>
          <a:bodyPr/>
          <a:lstStyle/>
          <a:p>
            <a:fld id="{CFA6F365-89DB-44ED-95A3-1355F729F0F9}" type="slidenum">
              <a:rPr lang="en-US" smtClean="0"/>
              <a:t>‹#›</a:t>
            </a:fld>
            <a:endParaRPr lang="en-US"/>
          </a:p>
        </p:txBody>
      </p:sp>
    </p:spTree>
    <p:extLst>
      <p:ext uri="{BB962C8B-B14F-4D97-AF65-F5344CB8AC3E}">
        <p14:creationId xmlns:p14="http://schemas.microsoft.com/office/powerpoint/2010/main" val="386188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6F92-5632-48D5-A18F-D664F32240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BB1B59-B106-44B4-9FCD-F355DD8C14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A8872F-A7A7-4037-AEFF-96D9CE9E46D7}"/>
              </a:ext>
            </a:extLst>
          </p:cNvPr>
          <p:cNvSpPr>
            <a:spLocks noGrp="1"/>
          </p:cNvSpPr>
          <p:nvPr>
            <p:ph type="dt" sz="half" idx="10"/>
          </p:nvPr>
        </p:nvSpPr>
        <p:spPr/>
        <p:txBody>
          <a:bodyPr/>
          <a:lstStyle/>
          <a:p>
            <a:fld id="{72534C6E-514C-4D76-BA5B-D6AF2670B2C4}" type="datetimeFigureOut">
              <a:rPr lang="en-US" smtClean="0"/>
              <a:t>11-Apr-21</a:t>
            </a:fld>
            <a:endParaRPr lang="en-US"/>
          </a:p>
        </p:txBody>
      </p:sp>
      <p:sp>
        <p:nvSpPr>
          <p:cNvPr id="5" name="Footer Placeholder 4">
            <a:extLst>
              <a:ext uri="{FF2B5EF4-FFF2-40B4-BE49-F238E27FC236}">
                <a16:creationId xmlns:a16="http://schemas.microsoft.com/office/drawing/2014/main" id="{9B760E23-DC8A-4ED7-9631-49412CBC87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CF127-CA82-4962-B9C0-EA411239EF78}"/>
              </a:ext>
            </a:extLst>
          </p:cNvPr>
          <p:cNvSpPr>
            <a:spLocks noGrp="1"/>
          </p:cNvSpPr>
          <p:nvPr>
            <p:ph type="sldNum" sz="quarter" idx="12"/>
          </p:nvPr>
        </p:nvSpPr>
        <p:spPr/>
        <p:txBody>
          <a:bodyPr/>
          <a:lstStyle/>
          <a:p>
            <a:fld id="{CFA6F365-89DB-44ED-95A3-1355F729F0F9}" type="slidenum">
              <a:rPr lang="en-US" smtClean="0"/>
              <a:t>‹#›</a:t>
            </a:fld>
            <a:endParaRPr lang="en-US"/>
          </a:p>
        </p:txBody>
      </p:sp>
    </p:spTree>
    <p:extLst>
      <p:ext uri="{BB962C8B-B14F-4D97-AF65-F5344CB8AC3E}">
        <p14:creationId xmlns:p14="http://schemas.microsoft.com/office/powerpoint/2010/main" val="1867693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B54FC-CC7D-466B-8CBE-8E2CC9464F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BCAEED-1980-42A4-BDCD-0B219F757C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ECCF67-6207-4EC2-943A-07DDF14DC4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849203-5C4D-4FEF-B89F-69D0BE5DD73D}"/>
              </a:ext>
            </a:extLst>
          </p:cNvPr>
          <p:cNvSpPr>
            <a:spLocks noGrp="1"/>
          </p:cNvSpPr>
          <p:nvPr>
            <p:ph type="dt" sz="half" idx="10"/>
          </p:nvPr>
        </p:nvSpPr>
        <p:spPr/>
        <p:txBody>
          <a:bodyPr/>
          <a:lstStyle/>
          <a:p>
            <a:fld id="{72534C6E-514C-4D76-BA5B-D6AF2670B2C4}" type="datetimeFigureOut">
              <a:rPr lang="en-US" smtClean="0"/>
              <a:t>11-Apr-21</a:t>
            </a:fld>
            <a:endParaRPr lang="en-US"/>
          </a:p>
        </p:txBody>
      </p:sp>
      <p:sp>
        <p:nvSpPr>
          <p:cNvPr id="6" name="Footer Placeholder 5">
            <a:extLst>
              <a:ext uri="{FF2B5EF4-FFF2-40B4-BE49-F238E27FC236}">
                <a16:creationId xmlns:a16="http://schemas.microsoft.com/office/drawing/2014/main" id="{E67BE365-D47F-4A41-9F9D-6A413D115C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FBCFC6-7965-4B4F-A199-85DF35FC37AF}"/>
              </a:ext>
            </a:extLst>
          </p:cNvPr>
          <p:cNvSpPr>
            <a:spLocks noGrp="1"/>
          </p:cNvSpPr>
          <p:nvPr>
            <p:ph type="sldNum" sz="quarter" idx="12"/>
          </p:nvPr>
        </p:nvSpPr>
        <p:spPr/>
        <p:txBody>
          <a:bodyPr/>
          <a:lstStyle/>
          <a:p>
            <a:fld id="{CFA6F365-89DB-44ED-95A3-1355F729F0F9}" type="slidenum">
              <a:rPr lang="en-US" smtClean="0"/>
              <a:t>‹#›</a:t>
            </a:fld>
            <a:endParaRPr lang="en-US"/>
          </a:p>
        </p:txBody>
      </p:sp>
    </p:spTree>
    <p:extLst>
      <p:ext uri="{BB962C8B-B14F-4D97-AF65-F5344CB8AC3E}">
        <p14:creationId xmlns:p14="http://schemas.microsoft.com/office/powerpoint/2010/main" val="4221804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995F5-7159-4BA5-B08B-507DBCF1EC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9C1CD1-C25B-4182-B821-7BB04516D8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316F76-EFD6-424C-9629-0854DC9520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6B3B57-013B-4290-A60C-81B9FE1558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CDE8A3-A177-487B-9E76-AD0E07B08C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FF7BC1-3B9B-4081-B1E3-59DCE5573EC0}"/>
              </a:ext>
            </a:extLst>
          </p:cNvPr>
          <p:cNvSpPr>
            <a:spLocks noGrp="1"/>
          </p:cNvSpPr>
          <p:nvPr>
            <p:ph type="dt" sz="half" idx="10"/>
          </p:nvPr>
        </p:nvSpPr>
        <p:spPr/>
        <p:txBody>
          <a:bodyPr/>
          <a:lstStyle/>
          <a:p>
            <a:fld id="{72534C6E-514C-4D76-BA5B-D6AF2670B2C4}" type="datetimeFigureOut">
              <a:rPr lang="en-US" smtClean="0"/>
              <a:t>11-Apr-21</a:t>
            </a:fld>
            <a:endParaRPr lang="en-US"/>
          </a:p>
        </p:txBody>
      </p:sp>
      <p:sp>
        <p:nvSpPr>
          <p:cNvPr id="8" name="Footer Placeholder 7">
            <a:extLst>
              <a:ext uri="{FF2B5EF4-FFF2-40B4-BE49-F238E27FC236}">
                <a16:creationId xmlns:a16="http://schemas.microsoft.com/office/drawing/2014/main" id="{B8C84495-9D85-42E6-BC49-963407A545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2FC1BB-D4B3-421F-BEA8-436BB99C92F1}"/>
              </a:ext>
            </a:extLst>
          </p:cNvPr>
          <p:cNvSpPr>
            <a:spLocks noGrp="1"/>
          </p:cNvSpPr>
          <p:nvPr>
            <p:ph type="sldNum" sz="quarter" idx="12"/>
          </p:nvPr>
        </p:nvSpPr>
        <p:spPr/>
        <p:txBody>
          <a:bodyPr/>
          <a:lstStyle/>
          <a:p>
            <a:fld id="{CFA6F365-89DB-44ED-95A3-1355F729F0F9}" type="slidenum">
              <a:rPr lang="en-US" smtClean="0"/>
              <a:t>‹#›</a:t>
            </a:fld>
            <a:endParaRPr lang="en-US"/>
          </a:p>
        </p:txBody>
      </p:sp>
    </p:spTree>
    <p:extLst>
      <p:ext uri="{BB962C8B-B14F-4D97-AF65-F5344CB8AC3E}">
        <p14:creationId xmlns:p14="http://schemas.microsoft.com/office/powerpoint/2010/main" val="664381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CB967-930D-406A-BA88-1A909F0D6C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74854B-E5F3-4C67-B1F7-62E70A4FFDA7}"/>
              </a:ext>
            </a:extLst>
          </p:cNvPr>
          <p:cNvSpPr>
            <a:spLocks noGrp="1"/>
          </p:cNvSpPr>
          <p:nvPr>
            <p:ph type="dt" sz="half" idx="10"/>
          </p:nvPr>
        </p:nvSpPr>
        <p:spPr/>
        <p:txBody>
          <a:bodyPr/>
          <a:lstStyle/>
          <a:p>
            <a:fld id="{72534C6E-514C-4D76-BA5B-D6AF2670B2C4}" type="datetimeFigureOut">
              <a:rPr lang="en-US" smtClean="0"/>
              <a:t>11-Apr-21</a:t>
            </a:fld>
            <a:endParaRPr lang="en-US"/>
          </a:p>
        </p:txBody>
      </p:sp>
      <p:sp>
        <p:nvSpPr>
          <p:cNvPr id="4" name="Footer Placeholder 3">
            <a:extLst>
              <a:ext uri="{FF2B5EF4-FFF2-40B4-BE49-F238E27FC236}">
                <a16:creationId xmlns:a16="http://schemas.microsoft.com/office/drawing/2014/main" id="{4D3BC471-AEBA-40EE-A4DD-3D8FCFEE1E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8F176A-5CE8-4287-A979-11F288EB7D05}"/>
              </a:ext>
            </a:extLst>
          </p:cNvPr>
          <p:cNvSpPr>
            <a:spLocks noGrp="1"/>
          </p:cNvSpPr>
          <p:nvPr>
            <p:ph type="sldNum" sz="quarter" idx="12"/>
          </p:nvPr>
        </p:nvSpPr>
        <p:spPr/>
        <p:txBody>
          <a:bodyPr/>
          <a:lstStyle/>
          <a:p>
            <a:fld id="{CFA6F365-89DB-44ED-95A3-1355F729F0F9}" type="slidenum">
              <a:rPr lang="en-US" smtClean="0"/>
              <a:t>‹#›</a:t>
            </a:fld>
            <a:endParaRPr lang="en-US"/>
          </a:p>
        </p:txBody>
      </p:sp>
    </p:spTree>
    <p:extLst>
      <p:ext uri="{BB962C8B-B14F-4D97-AF65-F5344CB8AC3E}">
        <p14:creationId xmlns:p14="http://schemas.microsoft.com/office/powerpoint/2010/main" val="3651672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BE36A2-0C9C-4D62-B7A9-356ECDE6BB11}"/>
              </a:ext>
            </a:extLst>
          </p:cNvPr>
          <p:cNvSpPr>
            <a:spLocks noGrp="1"/>
          </p:cNvSpPr>
          <p:nvPr>
            <p:ph type="dt" sz="half" idx="10"/>
          </p:nvPr>
        </p:nvSpPr>
        <p:spPr/>
        <p:txBody>
          <a:bodyPr/>
          <a:lstStyle/>
          <a:p>
            <a:fld id="{72534C6E-514C-4D76-BA5B-D6AF2670B2C4}" type="datetimeFigureOut">
              <a:rPr lang="en-US" smtClean="0"/>
              <a:t>11-Apr-21</a:t>
            </a:fld>
            <a:endParaRPr lang="en-US"/>
          </a:p>
        </p:txBody>
      </p:sp>
      <p:sp>
        <p:nvSpPr>
          <p:cNvPr id="3" name="Footer Placeholder 2">
            <a:extLst>
              <a:ext uri="{FF2B5EF4-FFF2-40B4-BE49-F238E27FC236}">
                <a16:creationId xmlns:a16="http://schemas.microsoft.com/office/drawing/2014/main" id="{6037D191-DEFF-472F-BCAB-8B834F8F0E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EFEAD8-3727-4881-A59C-3E8ABC6C7632}"/>
              </a:ext>
            </a:extLst>
          </p:cNvPr>
          <p:cNvSpPr>
            <a:spLocks noGrp="1"/>
          </p:cNvSpPr>
          <p:nvPr>
            <p:ph type="sldNum" sz="quarter" idx="12"/>
          </p:nvPr>
        </p:nvSpPr>
        <p:spPr/>
        <p:txBody>
          <a:bodyPr/>
          <a:lstStyle/>
          <a:p>
            <a:fld id="{CFA6F365-89DB-44ED-95A3-1355F729F0F9}" type="slidenum">
              <a:rPr lang="en-US" smtClean="0"/>
              <a:t>‹#›</a:t>
            </a:fld>
            <a:endParaRPr lang="en-US"/>
          </a:p>
        </p:txBody>
      </p:sp>
    </p:spTree>
    <p:extLst>
      <p:ext uri="{BB962C8B-B14F-4D97-AF65-F5344CB8AC3E}">
        <p14:creationId xmlns:p14="http://schemas.microsoft.com/office/powerpoint/2010/main" val="1537938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D7642-63B6-4741-91C7-5E0F3DF5D4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41D92AD-29E9-4C9E-A3BF-6FA7498265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8B36D2-3D19-4108-89CE-B0AFEE138B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553B9D-0D04-4219-AD7F-ACC049A16EFE}"/>
              </a:ext>
            </a:extLst>
          </p:cNvPr>
          <p:cNvSpPr>
            <a:spLocks noGrp="1"/>
          </p:cNvSpPr>
          <p:nvPr>
            <p:ph type="dt" sz="half" idx="10"/>
          </p:nvPr>
        </p:nvSpPr>
        <p:spPr/>
        <p:txBody>
          <a:bodyPr/>
          <a:lstStyle/>
          <a:p>
            <a:fld id="{72534C6E-514C-4D76-BA5B-D6AF2670B2C4}" type="datetimeFigureOut">
              <a:rPr lang="en-US" smtClean="0"/>
              <a:t>11-Apr-21</a:t>
            </a:fld>
            <a:endParaRPr lang="en-US"/>
          </a:p>
        </p:txBody>
      </p:sp>
      <p:sp>
        <p:nvSpPr>
          <p:cNvPr id="6" name="Footer Placeholder 5">
            <a:extLst>
              <a:ext uri="{FF2B5EF4-FFF2-40B4-BE49-F238E27FC236}">
                <a16:creationId xmlns:a16="http://schemas.microsoft.com/office/drawing/2014/main" id="{577F1442-F580-40C9-9984-BB38B0C190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68A486-0E28-4429-A08A-DE0675557B00}"/>
              </a:ext>
            </a:extLst>
          </p:cNvPr>
          <p:cNvSpPr>
            <a:spLocks noGrp="1"/>
          </p:cNvSpPr>
          <p:nvPr>
            <p:ph type="sldNum" sz="quarter" idx="12"/>
          </p:nvPr>
        </p:nvSpPr>
        <p:spPr/>
        <p:txBody>
          <a:bodyPr/>
          <a:lstStyle/>
          <a:p>
            <a:fld id="{CFA6F365-89DB-44ED-95A3-1355F729F0F9}" type="slidenum">
              <a:rPr lang="en-US" smtClean="0"/>
              <a:t>‹#›</a:t>
            </a:fld>
            <a:endParaRPr lang="en-US"/>
          </a:p>
        </p:txBody>
      </p:sp>
    </p:spTree>
    <p:extLst>
      <p:ext uri="{BB962C8B-B14F-4D97-AF65-F5344CB8AC3E}">
        <p14:creationId xmlns:p14="http://schemas.microsoft.com/office/powerpoint/2010/main" val="2452147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FABD4-32C4-41EA-B75E-063788B7B3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EE68F5-84F6-43DC-B63A-A3BF190E20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1BB672-428B-420B-B229-FFDD59BFD0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5AF818-870A-46D5-8580-B3582B1EAF45}"/>
              </a:ext>
            </a:extLst>
          </p:cNvPr>
          <p:cNvSpPr>
            <a:spLocks noGrp="1"/>
          </p:cNvSpPr>
          <p:nvPr>
            <p:ph type="dt" sz="half" idx="10"/>
          </p:nvPr>
        </p:nvSpPr>
        <p:spPr/>
        <p:txBody>
          <a:bodyPr/>
          <a:lstStyle/>
          <a:p>
            <a:fld id="{72534C6E-514C-4D76-BA5B-D6AF2670B2C4}" type="datetimeFigureOut">
              <a:rPr lang="en-US" smtClean="0"/>
              <a:t>11-Apr-21</a:t>
            </a:fld>
            <a:endParaRPr lang="en-US"/>
          </a:p>
        </p:txBody>
      </p:sp>
      <p:sp>
        <p:nvSpPr>
          <p:cNvPr id="6" name="Footer Placeholder 5">
            <a:extLst>
              <a:ext uri="{FF2B5EF4-FFF2-40B4-BE49-F238E27FC236}">
                <a16:creationId xmlns:a16="http://schemas.microsoft.com/office/drawing/2014/main" id="{F0C6719D-C866-49FF-BCF2-A202E986D4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7FD9BE-A754-460F-BD52-785012327F19}"/>
              </a:ext>
            </a:extLst>
          </p:cNvPr>
          <p:cNvSpPr>
            <a:spLocks noGrp="1"/>
          </p:cNvSpPr>
          <p:nvPr>
            <p:ph type="sldNum" sz="quarter" idx="12"/>
          </p:nvPr>
        </p:nvSpPr>
        <p:spPr/>
        <p:txBody>
          <a:bodyPr/>
          <a:lstStyle/>
          <a:p>
            <a:fld id="{CFA6F365-89DB-44ED-95A3-1355F729F0F9}" type="slidenum">
              <a:rPr lang="en-US" smtClean="0"/>
              <a:t>‹#›</a:t>
            </a:fld>
            <a:endParaRPr lang="en-US"/>
          </a:p>
        </p:txBody>
      </p:sp>
    </p:spTree>
    <p:extLst>
      <p:ext uri="{BB962C8B-B14F-4D97-AF65-F5344CB8AC3E}">
        <p14:creationId xmlns:p14="http://schemas.microsoft.com/office/powerpoint/2010/main" val="2198806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8B2949-77A5-4596-9710-D45504F59E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3D128B-3EBF-494E-9B54-4FB319E169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068803-FB80-4E83-AAF0-2BF397A00F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534C6E-514C-4D76-BA5B-D6AF2670B2C4}" type="datetimeFigureOut">
              <a:rPr lang="en-US" smtClean="0"/>
              <a:t>11-Apr-21</a:t>
            </a:fld>
            <a:endParaRPr lang="en-US"/>
          </a:p>
        </p:txBody>
      </p:sp>
      <p:sp>
        <p:nvSpPr>
          <p:cNvPr id="5" name="Footer Placeholder 4">
            <a:extLst>
              <a:ext uri="{FF2B5EF4-FFF2-40B4-BE49-F238E27FC236}">
                <a16:creationId xmlns:a16="http://schemas.microsoft.com/office/drawing/2014/main" id="{7C487CD6-C004-4FE0-B6BB-D5EE477D14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3FEE4F-8DC4-483D-AF63-1839793E03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6F365-89DB-44ED-95A3-1355F729F0F9}" type="slidenum">
              <a:rPr lang="en-US" smtClean="0"/>
              <a:t>‹#›</a:t>
            </a:fld>
            <a:endParaRPr lang="en-US"/>
          </a:p>
        </p:txBody>
      </p:sp>
    </p:spTree>
    <p:extLst>
      <p:ext uri="{BB962C8B-B14F-4D97-AF65-F5344CB8AC3E}">
        <p14:creationId xmlns:p14="http://schemas.microsoft.com/office/powerpoint/2010/main" val="29082169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arduinoecia.com.br/2016/02/web-server-esp8266-nodemcu-dht22.html"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hyperlink" Target="https://learn.sparkfun.com/tutorials/serial-peripheral-interface-spi/all" TargetMode="External"/><Relationship Id="rId2" Type="http://schemas.openxmlformats.org/officeDocument/2006/relationships/hyperlink" Target="https://www.circuitbasics.com/basics-of-the-spi-communication-protocol/" TargetMode="External"/><Relationship Id="rId1" Type="http://schemas.openxmlformats.org/officeDocument/2006/relationships/slideLayout" Target="../slideLayouts/slideLayout2.xml"/><Relationship Id="rId5" Type="http://schemas.openxmlformats.org/officeDocument/2006/relationships/hyperlink" Target="http://www.lcdwiki.com/res/MSP2807/2.8inch_SPI_Module_MSP2807_User_Manual_EN.pdf" TargetMode="External"/><Relationship Id="rId4" Type="http://schemas.openxmlformats.org/officeDocument/2006/relationships/hyperlink" Target="https://protosupplies.com/product/tft-lcd-2-8-240x320-rgb-spi-display-with-touchscreen/"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simple-circuit.com/esp8266-nodemcu-ili9341-tft-display/" TargetMode="External"/><Relationship Id="rId2" Type="http://schemas.openxmlformats.org/officeDocument/2006/relationships/hyperlink" Target="https://nobrok.com/connecting-tft-lcd-touch-screen-with-nodemcu-esp8266/" TargetMode="External"/><Relationship Id="rId1" Type="http://schemas.openxmlformats.org/officeDocument/2006/relationships/slideLayout" Target="../slideLayouts/slideLayout2.xml"/><Relationship Id="rId5" Type="http://schemas.openxmlformats.org/officeDocument/2006/relationships/hyperlink" Target="https://learn.adafruit.com/adafruit-2-8-tft-touch-shield-v2/graphics-test" TargetMode="External"/><Relationship Id="rId4" Type="http://schemas.openxmlformats.org/officeDocument/2006/relationships/hyperlink" Target="https://learn.adafruit.com/2-8-tft-touchscreen/graphics-library"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arduino.cc/reference/en/libraries/xpt2046_touchscreen/" TargetMode="External"/><Relationship Id="rId2" Type="http://schemas.openxmlformats.org/officeDocument/2006/relationships/hyperlink" Target="https://www.altia.com/2014/09/22/different-types-of-ui/"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Video 6">
            <a:extLst>
              <a:ext uri="{FF2B5EF4-FFF2-40B4-BE49-F238E27FC236}">
                <a16:creationId xmlns:a16="http://schemas.microsoft.com/office/drawing/2014/main" id="{B9820FFB-04B9-432F-BB0A-1DC93CDE1D7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499BAD3-3FB9-4E90-AF1F-1A54C168F1F3}"/>
              </a:ext>
            </a:extLst>
          </p:cNvPr>
          <p:cNvSpPr>
            <a:spLocks noGrp="1"/>
          </p:cNvSpPr>
          <p:nvPr>
            <p:ph type="title"/>
          </p:nvPr>
        </p:nvSpPr>
        <p:spPr>
          <a:xfrm>
            <a:off x="1097280" y="325550"/>
            <a:ext cx="10058400" cy="3811021"/>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7200" b="1" dirty="0">
                <a:solidFill>
                  <a:srgbClr val="FFFFFF"/>
                </a:solidFill>
              </a:rPr>
              <a:t>IOT BASED BANK LOCKER SYSTEM </a:t>
            </a:r>
          </a:p>
        </p:txBody>
      </p:sp>
    </p:spTree>
    <p:extLst>
      <p:ext uri="{BB962C8B-B14F-4D97-AF65-F5344CB8AC3E}">
        <p14:creationId xmlns:p14="http://schemas.microsoft.com/office/powerpoint/2010/main" val="126460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D77822-205B-4B2C-86C6-010F9F4D5526}"/>
              </a:ext>
            </a:extLst>
          </p:cNvPr>
          <p:cNvSpPr>
            <a:spLocks noGrp="1"/>
          </p:cNvSpPr>
          <p:nvPr>
            <p:ph type="title"/>
          </p:nvPr>
        </p:nvSpPr>
        <p:spPr>
          <a:xfrm>
            <a:off x="808638" y="386930"/>
            <a:ext cx="9236700" cy="1188950"/>
          </a:xfrm>
        </p:spPr>
        <p:txBody>
          <a:bodyPr anchor="b">
            <a:normAutofit/>
          </a:bodyPr>
          <a:lstStyle/>
          <a:p>
            <a:pPr algn="ctr"/>
            <a:r>
              <a:rPr lang="en-US" sz="5400" b="1" dirty="0"/>
              <a:t>TFT Touch screen </a:t>
            </a:r>
            <a:endParaRPr lang="en-US" sz="5400" dirty="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1D6F87C-37E0-48B0-A2BD-202C3A6E2520}"/>
              </a:ext>
            </a:extLst>
          </p:cNvPr>
          <p:cNvSpPr>
            <a:spLocks noGrp="1"/>
          </p:cNvSpPr>
          <p:nvPr>
            <p:ph idx="1"/>
          </p:nvPr>
        </p:nvSpPr>
        <p:spPr>
          <a:xfrm>
            <a:off x="793660" y="2599509"/>
            <a:ext cx="10143668" cy="3435531"/>
          </a:xfrm>
        </p:spPr>
        <p:txBody>
          <a:bodyPr anchor="ctr">
            <a:normAutofit/>
          </a:bodyPr>
          <a:lstStyle/>
          <a:p>
            <a:pPr algn="just">
              <a:lnSpc>
                <a:spcPct val="100000"/>
              </a:lnSpc>
              <a:buFont typeface="Wingdings" panose="05000000000000000000" pitchFamily="2" charset="2"/>
              <a:buChar char="v"/>
            </a:pPr>
            <a:r>
              <a:rPr lang="en-US" i="0" dirty="0">
                <a:effectLst/>
                <a:latin typeface="+mj-lt"/>
              </a:rPr>
              <a:t>TFTs, also called TFT screens, are a type of active-matrix LCD display capable of displaying millions of high-contrast, clear and bright color pixels. TFTs are used in HDTV sets, computer monitors, laptop monitors, tablets, personal media players, smartphones and even feature phones.</a:t>
            </a:r>
            <a:endParaRPr lang="en-US" dirty="0">
              <a:latin typeface="+mj-lt"/>
            </a:endParaRPr>
          </a:p>
          <a:p>
            <a:endParaRPr lang="en-US" sz="2400" dirty="0"/>
          </a:p>
        </p:txBody>
      </p:sp>
    </p:spTree>
    <p:extLst>
      <p:ext uri="{BB962C8B-B14F-4D97-AF65-F5344CB8AC3E}">
        <p14:creationId xmlns:p14="http://schemas.microsoft.com/office/powerpoint/2010/main" val="3601086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3387D-AD8D-47A7-AC8B-804BB6831E32}"/>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2.8” TFT Touch Screen</a:t>
            </a:r>
          </a:p>
        </p:txBody>
      </p:sp>
      <p:pic>
        <p:nvPicPr>
          <p:cNvPr id="7" name="Content Placeholder 6">
            <a:extLst>
              <a:ext uri="{FF2B5EF4-FFF2-40B4-BE49-F238E27FC236}">
                <a16:creationId xmlns:a16="http://schemas.microsoft.com/office/drawing/2014/main" id="{10E6DCAB-0066-40E8-8675-F667F446AEEA}"/>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462" r="698" b="3"/>
          <a:stretch/>
        </p:blipFill>
        <p:spPr>
          <a:xfrm>
            <a:off x="198741" y="2410448"/>
            <a:ext cx="5803323" cy="3890357"/>
          </a:xfrm>
          <a:prstGeom prst="rect">
            <a:avLst/>
          </a:prstGeom>
        </p:spPr>
      </p:pic>
      <p:pic>
        <p:nvPicPr>
          <p:cNvPr id="6" name="Content Placeholder 5">
            <a:extLst>
              <a:ext uri="{FF2B5EF4-FFF2-40B4-BE49-F238E27FC236}">
                <a16:creationId xmlns:a16="http://schemas.microsoft.com/office/drawing/2014/main" id="{EA1EB652-0462-4DEE-B49A-741493BD91ED}"/>
              </a:ext>
            </a:extLst>
          </p:cNvPr>
          <p:cNvPicPr>
            <a:picLocks noGrp="1" noChangeAspect="1"/>
          </p:cNvPicPr>
          <p:nvPr>
            <p:ph sz="half" idx="1"/>
          </p:nvPr>
        </p:nvPicPr>
        <p:blipFill rotWithShape="1">
          <a:blip r:embed="rId3"/>
          <a:srcRect t="1089" r="-2" b="3483"/>
          <a:stretch/>
        </p:blipFill>
        <p:spPr>
          <a:xfrm>
            <a:off x="6189934" y="2410448"/>
            <a:ext cx="5803323" cy="3890357"/>
          </a:xfrm>
          <a:prstGeom prst="rect">
            <a:avLst/>
          </a:prstGeom>
        </p:spPr>
      </p:pic>
    </p:spTree>
    <p:extLst>
      <p:ext uri="{BB962C8B-B14F-4D97-AF65-F5344CB8AC3E}">
        <p14:creationId xmlns:p14="http://schemas.microsoft.com/office/powerpoint/2010/main" val="512754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ED00126-8DF0-46F4-B449-3C9468A697D0}"/>
              </a:ext>
            </a:extLst>
          </p:cNvPr>
          <p:cNvSpPr>
            <a:spLocks noGrp="1"/>
          </p:cNvSpPr>
          <p:nvPr>
            <p:ph type="title"/>
          </p:nvPr>
        </p:nvSpPr>
        <p:spPr>
          <a:xfrm>
            <a:off x="838200" y="365125"/>
            <a:ext cx="10515600" cy="1325563"/>
          </a:xfrm>
        </p:spPr>
        <p:txBody>
          <a:bodyPr>
            <a:normAutofit/>
          </a:bodyPr>
          <a:lstStyle/>
          <a:p>
            <a:pPr algn="ctr"/>
            <a:r>
              <a:rPr lang="en-US" sz="5400" dirty="0"/>
              <a:t>2.8” TFT Touch Screen</a:t>
            </a: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7AED9FB2-9DE4-46BE-966B-13E2FCFBAEDF}"/>
              </a:ext>
            </a:extLst>
          </p:cNvPr>
          <p:cNvSpPr>
            <a:spLocks noGrp="1"/>
          </p:cNvSpPr>
          <p:nvPr>
            <p:ph idx="1"/>
          </p:nvPr>
        </p:nvSpPr>
        <p:spPr>
          <a:xfrm>
            <a:off x="838200" y="1929384"/>
            <a:ext cx="10515600" cy="4251960"/>
          </a:xfrm>
        </p:spPr>
        <p:txBody>
          <a:bodyPr>
            <a:normAutofit/>
          </a:bodyPr>
          <a:lstStyle/>
          <a:p>
            <a:pPr algn="just">
              <a:lnSpc>
                <a:spcPct val="100000"/>
              </a:lnSpc>
              <a:buFont typeface="Wingdings" panose="05000000000000000000" pitchFamily="2" charset="2"/>
              <a:buChar char="v"/>
            </a:pPr>
            <a:r>
              <a:rPr lang="en-US" sz="2400" b="0" i="0" dirty="0">
                <a:latin typeface="+mj-lt"/>
              </a:rPr>
              <a:t>This is a 2.8-inch serial SPI color display module with touch function. It supports both analog SPI and hardware SPI. It is designed with PC plate including power supply IC and SD. </a:t>
            </a:r>
          </a:p>
          <a:p>
            <a:pPr lvl="0" algn="just">
              <a:lnSpc>
                <a:spcPct val="100000"/>
              </a:lnSpc>
              <a:buFont typeface="Wingdings" panose="05000000000000000000" pitchFamily="2" charset="2"/>
              <a:buChar char="v"/>
            </a:pPr>
            <a:r>
              <a:rPr lang="en-US" sz="2400" b="0" i="0" dirty="0">
                <a:latin typeface="+mj-lt"/>
              </a:rPr>
              <a:t>better performance in terms of adjusting the pixels within the display to get better quality.</a:t>
            </a:r>
            <a:endParaRPr lang="en-US" sz="2400" dirty="0">
              <a:latin typeface="+mj-lt"/>
            </a:endParaRPr>
          </a:p>
          <a:p>
            <a:pPr lvl="0" algn="just">
              <a:lnSpc>
                <a:spcPct val="100000"/>
              </a:lnSpc>
              <a:buFont typeface="Wingdings" panose="05000000000000000000" pitchFamily="2" charset="2"/>
              <a:buChar char="v"/>
            </a:pPr>
            <a:r>
              <a:rPr lang="en-US" sz="2400" b="0" i="0" dirty="0">
                <a:latin typeface="+mj-lt"/>
              </a:rPr>
              <a:t>Durable hard PCB ILI9341 board and metal, ideal for 5110 interface</a:t>
            </a:r>
            <a:endParaRPr lang="en-US" sz="2400" dirty="0">
              <a:latin typeface="+mj-lt"/>
            </a:endParaRPr>
          </a:p>
          <a:p>
            <a:pPr lvl="0" algn="just">
              <a:lnSpc>
                <a:spcPct val="100000"/>
              </a:lnSpc>
              <a:buFont typeface="Wingdings" panose="05000000000000000000" pitchFamily="2" charset="2"/>
              <a:buChar char="v"/>
            </a:pPr>
            <a:r>
              <a:rPr lang="en-US" sz="2400" b="0" i="0" dirty="0">
                <a:latin typeface="+mj-lt"/>
              </a:rPr>
              <a:t>Support Serial Mode and hardware SPI, </a:t>
            </a:r>
            <a:r>
              <a:rPr lang="en-US" sz="2400" dirty="0">
                <a:latin typeface="+mj-lt"/>
              </a:rPr>
              <a:t>so very</a:t>
            </a:r>
            <a:r>
              <a:rPr lang="en-US" sz="2400" b="0" i="0" dirty="0">
                <a:latin typeface="+mj-lt"/>
              </a:rPr>
              <a:t> convenient to use.</a:t>
            </a:r>
            <a:endParaRPr lang="en-US" sz="2400" dirty="0">
              <a:latin typeface="+mj-lt"/>
            </a:endParaRPr>
          </a:p>
          <a:p>
            <a:pPr lvl="0" algn="just">
              <a:lnSpc>
                <a:spcPct val="100000"/>
              </a:lnSpc>
              <a:buFont typeface="Wingdings" panose="05000000000000000000" pitchFamily="2" charset="2"/>
              <a:buChar char="v"/>
            </a:pPr>
            <a:r>
              <a:rPr lang="en-US" sz="2400" b="0" i="0" dirty="0">
                <a:latin typeface="+mj-lt"/>
              </a:rPr>
              <a:t>5V compatible, use with 3.3V or 5V logic</a:t>
            </a:r>
            <a:endParaRPr lang="en-US" sz="2400" dirty="0">
              <a:latin typeface="+mj-lt"/>
            </a:endParaRPr>
          </a:p>
          <a:p>
            <a:endParaRPr lang="en-US" sz="2200" dirty="0"/>
          </a:p>
        </p:txBody>
      </p:sp>
    </p:spTree>
    <p:extLst>
      <p:ext uri="{BB962C8B-B14F-4D97-AF65-F5344CB8AC3E}">
        <p14:creationId xmlns:p14="http://schemas.microsoft.com/office/powerpoint/2010/main" val="2967256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7C32DF3D-3F59-481D-A237-77C31AD492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004BDE0-C905-412B-97E7-54391631AB1C}"/>
              </a:ext>
            </a:extLst>
          </p:cNvPr>
          <p:cNvSpPr>
            <a:spLocks noGrp="1"/>
          </p:cNvSpPr>
          <p:nvPr>
            <p:ph type="title"/>
          </p:nvPr>
        </p:nvSpPr>
        <p:spPr>
          <a:xfrm>
            <a:off x="841248" y="643467"/>
            <a:ext cx="3840480" cy="5571066"/>
          </a:xfrm>
        </p:spPr>
        <p:txBody>
          <a:bodyPr anchor="ctr">
            <a:normAutofit/>
          </a:bodyPr>
          <a:lstStyle/>
          <a:p>
            <a:r>
              <a:rPr lang="en-US" sz="5400" dirty="0"/>
              <a:t>Features </a:t>
            </a:r>
          </a:p>
        </p:txBody>
      </p:sp>
      <p:sp>
        <p:nvSpPr>
          <p:cNvPr id="16" name="Freeform: Shape 12">
            <a:extLst>
              <a:ext uri="{FF2B5EF4-FFF2-40B4-BE49-F238E27FC236}">
                <a16:creationId xmlns:a16="http://schemas.microsoft.com/office/drawing/2014/main" id="{32F02326-30C4-4095-988F-932A425AE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39686" y="0"/>
            <a:ext cx="7152315" cy="6858000"/>
          </a:xfrm>
          <a:custGeom>
            <a:avLst/>
            <a:gdLst>
              <a:gd name="connsiteX0" fmla="*/ 17101 w 7152315"/>
              <a:gd name="connsiteY0" fmla="*/ 0 h 6858000"/>
              <a:gd name="connsiteX1" fmla="*/ 7152315 w 7152315"/>
              <a:gd name="connsiteY1" fmla="*/ 0 h 6858000"/>
              <a:gd name="connsiteX2" fmla="*/ 7152315 w 7152315"/>
              <a:gd name="connsiteY2" fmla="*/ 6858000 h 6858000"/>
              <a:gd name="connsiteX3" fmla="*/ 15999 w 7152315"/>
              <a:gd name="connsiteY3" fmla="*/ 6858000 h 6858000"/>
              <a:gd name="connsiteX4" fmla="*/ 9729 w 7152315"/>
              <a:gd name="connsiteY4" fmla="*/ 6734157 h 6858000"/>
              <a:gd name="connsiteX5" fmla="*/ 15819 w 7152315"/>
              <a:gd name="connsiteY5" fmla="*/ 6122264 h 6858000"/>
              <a:gd name="connsiteX6" fmla="*/ 11379 w 7152315"/>
              <a:gd name="connsiteY6" fmla="*/ 5614784 h 6858000"/>
              <a:gd name="connsiteX7" fmla="*/ 20006 w 7152315"/>
              <a:gd name="connsiteY7" fmla="*/ 5204359 h 6858000"/>
              <a:gd name="connsiteX8" fmla="*/ 16962 w 7152315"/>
              <a:gd name="connsiteY8" fmla="*/ 4811696 h 6858000"/>
              <a:gd name="connsiteX9" fmla="*/ 13409 w 7152315"/>
              <a:gd name="connsiteY9" fmla="*/ 4358135 h 6858000"/>
              <a:gd name="connsiteX10" fmla="*/ 12774 w 7152315"/>
              <a:gd name="connsiteY10" fmla="*/ 4038423 h 6858000"/>
              <a:gd name="connsiteX11" fmla="*/ 10110 w 7152315"/>
              <a:gd name="connsiteY11" fmla="*/ 3630663 h 6858000"/>
              <a:gd name="connsiteX12" fmla="*/ 16581 w 7152315"/>
              <a:gd name="connsiteY12" fmla="*/ 3275427 h 6858000"/>
              <a:gd name="connsiteX13" fmla="*/ 27872 w 7152315"/>
              <a:gd name="connsiteY13" fmla="*/ 2871219 h 6858000"/>
              <a:gd name="connsiteX14" fmla="*/ 17596 w 7152315"/>
              <a:gd name="connsiteY14" fmla="*/ 2235600 h 6858000"/>
              <a:gd name="connsiteX15" fmla="*/ 14170 w 7152315"/>
              <a:gd name="connsiteY15" fmla="*/ 1894827 h 6858000"/>
              <a:gd name="connsiteX16" fmla="*/ 11632 w 7152315"/>
              <a:gd name="connsiteY16" fmla="*/ 1603026 h 6858000"/>
              <a:gd name="connsiteX17" fmla="*/ 14551 w 7152315"/>
              <a:gd name="connsiteY17" fmla="*/ 1307799 h 6858000"/>
              <a:gd name="connsiteX18" fmla="*/ 14551 w 7152315"/>
              <a:gd name="connsiteY18" fmla="*/ 887733 h 6858000"/>
              <a:gd name="connsiteX19" fmla="*/ 849 w 7152315"/>
              <a:gd name="connsiteY19" fmla="*/ 349169 h 6858000"/>
              <a:gd name="connsiteX20" fmla="*/ 1404 w 7152315"/>
              <a:gd name="connsiteY20" fmla="*/ 16059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152315" h="6858000">
                <a:moveTo>
                  <a:pt x="17101" y="0"/>
                </a:moveTo>
                <a:lnTo>
                  <a:pt x="7152315" y="0"/>
                </a:lnTo>
                <a:lnTo>
                  <a:pt x="7152315" y="6858000"/>
                </a:lnTo>
                <a:lnTo>
                  <a:pt x="15999" y="6858000"/>
                </a:lnTo>
                <a:lnTo>
                  <a:pt x="9729" y="6734157"/>
                </a:lnTo>
                <a:cubicBezTo>
                  <a:pt x="5924" y="6530150"/>
                  <a:pt x="12521" y="6326271"/>
                  <a:pt x="15819" y="6122264"/>
                </a:cubicBezTo>
                <a:cubicBezTo>
                  <a:pt x="18484" y="5952766"/>
                  <a:pt x="-1689" y="5783013"/>
                  <a:pt x="11379" y="5614784"/>
                </a:cubicBezTo>
                <a:cubicBezTo>
                  <a:pt x="22112" y="5478259"/>
                  <a:pt x="24992" y="5341214"/>
                  <a:pt x="20006" y="5204359"/>
                </a:cubicBezTo>
                <a:cubicBezTo>
                  <a:pt x="14932" y="5073429"/>
                  <a:pt x="13917" y="4942537"/>
                  <a:pt x="16962" y="4811696"/>
                </a:cubicBezTo>
                <a:cubicBezTo>
                  <a:pt x="20640" y="4660467"/>
                  <a:pt x="16962" y="4509238"/>
                  <a:pt x="13409" y="4358135"/>
                </a:cubicBezTo>
                <a:cubicBezTo>
                  <a:pt x="10872" y="4251565"/>
                  <a:pt x="10998" y="4144994"/>
                  <a:pt x="12774" y="4038423"/>
                </a:cubicBezTo>
                <a:cubicBezTo>
                  <a:pt x="15185" y="3902545"/>
                  <a:pt x="19879" y="3766540"/>
                  <a:pt x="10110" y="3630663"/>
                </a:cubicBezTo>
                <a:cubicBezTo>
                  <a:pt x="1178" y="3512306"/>
                  <a:pt x="3347" y="3393378"/>
                  <a:pt x="16581" y="3275427"/>
                </a:cubicBezTo>
                <a:cubicBezTo>
                  <a:pt x="33403" y="3141377"/>
                  <a:pt x="37183" y="3006006"/>
                  <a:pt x="27872" y="2871219"/>
                </a:cubicBezTo>
                <a:cubicBezTo>
                  <a:pt x="11315" y="2659765"/>
                  <a:pt x="7890" y="2447486"/>
                  <a:pt x="17596" y="2235600"/>
                </a:cubicBezTo>
                <a:cubicBezTo>
                  <a:pt x="22797" y="2122038"/>
                  <a:pt x="21655" y="2008261"/>
                  <a:pt x="14170" y="1894827"/>
                </a:cubicBezTo>
                <a:cubicBezTo>
                  <a:pt x="8144" y="1797670"/>
                  <a:pt x="7294" y="1700272"/>
                  <a:pt x="11632" y="1603026"/>
                </a:cubicBezTo>
                <a:cubicBezTo>
                  <a:pt x="15566" y="1504575"/>
                  <a:pt x="17215" y="1406124"/>
                  <a:pt x="14551" y="1307799"/>
                </a:cubicBezTo>
                <a:cubicBezTo>
                  <a:pt x="10872" y="1168242"/>
                  <a:pt x="10110" y="1027798"/>
                  <a:pt x="14551" y="887733"/>
                </a:cubicBezTo>
                <a:cubicBezTo>
                  <a:pt x="20894" y="708085"/>
                  <a:pt x="3132" y="528817"/>
                  <a:pt x="849" y="349169"/>
                </a:cubicBezTo>
                <a:cubicBezTo>
                  <a:pt x="24" y="286241"/>
                  <a:pt x="-769" y="223346"/>
                  <a:pt x="1404" y="1605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BFE188AE-96A8-41D2-9F6E-D74569956E5A}"/>
              </a:ext>
            </a:extLst>
          </p:cNvPr>
          <p:cNvSpPr>
            <a:spLocks noGrp="1"/>
          </p:cNvSpPr>
          <p:nvPr>
            <p:ph idx="1"/>
          </p:nvPr>
        </p:nvSpPr>
        <p:spPr>
          <a:xfrm>
            <a:off x="5568696" y="643467"/>
            <a:ext cx="5788152" cy="5571066"/>
          </a:xfrm>
        </p:spPr>
        <p:txBody>
          <a:bodyPr anchor="ctr">
            <a:normAutofit/>
          </a:bodyPr>
          <a:lstStyle/>
          <a:p>
            <a:pPr lvl="0" algn="just">
              <a:lnSpc>
                <a:spcPct val="100000"/>
              </a:lnSpc>
              <a:buFont typeface="Wingdings" panose="05000000000000000000" pitchFamily="2" charset="2"/>
              <a:buChar char="v"/>
            </a:pPr>
            <a:r>
              <a:rPr lang="en-US" b="0" i="0" dirty="0">
                <a:solidFill>
                  <a:srgbClr val="FFFFFF"/>
                </a:solidFill>
                <a:latin typeface="+mj-lt"/>
              </a:rPr>
              <a:t>Resolution: 240x320</a:t>
            </a:r>
            <a:endParaRPr lang="en-US" dirty="0">
              <a:solidFill>
                <a:srgbClr val="FFFFFF"/>
              </a:solidFill>
              <a:latin typeface="+mj-lt"/>
            </a:endParaRPr>
          </a:p>
          <a:p>
            <a:pPr lvl="0" algn="just">
              <a:lnSpc>
                <a:spcPct val="100000"/>
              </a:lnSpc>
              <a:buFont typeface="Wingdings" panose="05000000000000000000" pitchFamily="2" charset="2"/>
              <a:buChar char="v"/>
            </a:pPr>
            <a:r>
              <a:rPr lang="en-US" b="0" i="0" dirty="0">
                <a:solidFill>
                  <a:srgbClr val="FFFFFF"/>
                </a:solidFill>
                <a:latin typeface="+mj-lt"/>
              </a:rPr>
              <a:t>Driver IC: ILI9341</a:t>
            </a:r>
            <a:endParaRPr lang="en-US" dirty="0">
              <a:solidFill>
                <a:srgbClr val="FFFFFF"/>
              </a:solidFill>
              <a:latin typeface="+mj-lt"/>
            </a:endParaRPr>
          </a:p>
          <a:p>
            <a:pPr lvl="0" algn="just">
              <a:lnSpc>
                <a:spcPct val="100000"/>
              </a:lnSpc>
              <a:buFont typeface="Wingdings" panose="05000000000000000000" pitchFamily="2" charset="2"/>
              <a:buChar char="v"/>
            </a:pPr>
            <a:r>
              <a:rPr lang="en-US" b="0" i="0" dirty="0">
                <a:solidFill>
                  <a:srgbClr val="FFFFFF"/>
                </a:solidFill>
                <a:latin typeface="+mj-lt"/>
              </a:rPr>
              <a:t>Input Voltage: 5V/3.3V</a:t>
            </a:r>
            <a:endParaRPr lang="en-US" dirty="0">
              <a:solidFill>
                <a:srgbClr val="FFFFFF"/>
              </a:solidFill>
              <a:latin typeface="+mj-lt"/>
            </a:endParaRPr>
          </a:p>
          <a:p>
            <a:pPr lvl="0" algn="just">
              <a:lnSpc>
                <a:spcPct val="100000"/>
              </a:lnSpc>
              <a:buFont typeface="Wingdings" panose="05000000000000000000" pitchFamily="2" charset="2"/>
              <a:buChar char="v"/>
            </a:pPr>
            <a:r>
              <a:rPr lang="en-US" b="0" i="0" dirty="0">
                <a:solidFill>
                  <a:srgbClr val="FFFFFF"/>
                </a:solidFill>
                <a:latin typeface="+mj-lt"/>
              </a:rPr>
              <a:t>Color: 64k</a:t>
            </a:r>
            <a:endParaRPr lang="en-US" dirty="0">
              <a:solidFill>
                <a:srgbClr val="FFFFFF"/>
              </a:solidFill>
              <a:latin typeface="+mj-lt"/>
            </a:endParaRPr>
          </a:p>
          <a:p>
            <a:pPr lvl="0" algn="just">
              <a:lnSpc>
                <a:spcPct val="100000"/>
              </a:lnSpc>
              <a:buFont typeface="Wingdings" panose="05000000000000000000" pitchFamily="2" charset="2"/>
              <a:buChar char="v"/>
            </a:pPr>
            <a:r>
              <a:rPr lang="en-US" b="0" i="0" dirty="0">
                <a:solidFill>
                  <a:srgbClr val="FFFFFF"/>
                </a:solidFill>
                <a:latin typeface="+mj-lt"/>
              </a:rPr>
              <a:t>Display Module: 1</a:t>
            </a:r>
            <a:endParaRPr lang="en-US" dirty="0">
              <a:solidFill>
                <a:srgbClr val="FFFFFF"/>
              </a:solidFill>
              <a:latin typeface="+mj-lt"/>
            </a:endParaRPr>
          </a:p>
          <a:p>
            <a:pPr lvl="0" algn="just">
              <a:lnSpc>
                <a:spcPct val="100000"/>
              </a:lnSpc>
              <a:buFont typeface="Wingdings" panose="05000000000000000000" pitchFamily="2" charset="2"/>
              <a:buChar char="v"/>
            </a:pPr>
            <a:r>
              <a:rPr lang="en-US" b="0" i="0" dirty="0">
                <a:solidFill>
                  <a:srgbClr val="FFFFFF"/>
                </a:solidFill>
                <a:latin typeface="+mj-lt"/>
              </a:rPr>
              <a:t>Display area: 46(W) X 65(H)mm</a:t>
            </a:r>
            <a:endParaRPr lang="en-US" dirty="0">
              <a:solidFill>
                <a:srgbClr val="FFFFFF"/>
              </a:solidFill>
              <a:latin typeface="+mj-lt"/>
            </a:endParaRPr>
          </a:p>
          <a:p>
            <a:pPr lvl="0" algn="just">
              <a:lnSpc>
                <a:spcPct val="100000"/>
              </a:lnSpc>
              <a:buFont typeface="Wingdings" panose="05000000000000000000" pitchFamily="2" charset="2"/>
              <a:buChar char="v"/>
            </a:pPr>
            <a:r>
              <a:rPr lang="en-US" b="0" i="0" dirty="0">
                <a:solidFill>
                  <a:srgbClr val="FFFFFF"/>
                </a:solidFill>
                <a:latin typeface="+mj-lt"/>
              </a:rPr>
              <a:t>Size: 86 x 50 mm</a:t>
            </a:r>
            <a:endParaRPr lang="en-US" dirty="0">
              <a:solidFill>
                <a:srgbClr val="FFFFFF"/>
              </a:solidFill>
              <a:latin typeface="+mj-lt"/>
            </a:endParaRPr>
          </a:p>
          <a:p>
            <a:endParaRPr lang="en-US" sz="2200" dirty="0">
              <a:solidFill>
                <a:srgbClr val="FFFFFF"/>
              </a:solidFill>
            </a:endParaRPr>
          </a:p>
        </p:txBody>
      </p:sp>
    </p:spTree>
    <p:extLst>
      <p:ext uri="{BB962C8B-B14F-4D97-AF65-F5344CB8AC3E}">
        <p14:creationId xmlns:p14="http://schemas.microsoft.com/office/powerpoint/2010/main" val="758068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DF1F283B-563B-44DA-96EF-F8C08B5ECF41}"/>
              </a:ext>
            </a:extLst>
          </p:cNvPr>
          <p:cNvSpPr>
            <a:spLocks noGrp="1"/>
          </p:cNvSpPr>
          <p:nvPr>
            <p:ph type="title"/>
          </p:nvPr>
        </p:nvSpPr>
        <p:spPr>
          <a:xfrm>
            <a:off x="838200" y="401221"/>
            <a:ext cx="10515600" cy="1348065"/>
          </a:xfrm>
        </p:spPr>
        <p:txBody>
          <a:bodyPr>
            <a:normAutofit/>
          </a:bodyPr>
          <a:lstStyle/>
          <a:p>
            <a:pPr algn="ctr"/>
            <a:r>
              <a:rPr lang="en-US" sz="5400" dirty="0">
                <a:solidFill>
                  <a:srgbClr val="FFFFFF"/>
                </a:solidFill>
              </a:rPr>
              <a:t>Role of Touch Screen in my project</a:t>
            </a:r>
          </a:p>
        </p:txBody>
      </p:sp>
      <p:sp>
        <p:nvSpPr>
          <p:cNvPr id="3" name="Content Placeholder 2">
            <a:extLst>
              <a:ext uri="{FF2B5EF4-FFF2-40B4-BE49-F238E27FC236}">
                <a16:creationId xmlns:a16="http://schemas.microsoft.com/office/drawing/2014/main" id="{F2D9B432-9A4F-424A-B6CF-705EC491460C}"/>
              </a:ext>
            </a:extLst>
          </p:cNvPr>
          <p:cNvSpPr>
            <a:spLocks noGrp="1"/>
          </p:cNvSpPr>
          <p:nvPr>
            <p:ph idx="1"/>
          </p:nvPr>
        </p:nvSpPr>
        <p:spPr>
          <a:xfrm>
            <a:off x="838200" y="2586789"/>
            <a:ext cx="10515600" cy="3590174"/>
          </a:xfrm>
        </p:spPr>
        <p:txBody>
          <a:bodyPr>
            <a:normAutofit/>
          </a:bodyPr>
          <a:lstStyle/>
          <a:p>
            <a:pPr lvl="0" algn="just">
              <a:lnSpc>
                <a:spcPct val="100000"/>
              </a:lnSpc>
              <a:buFont typeface="Wingdings" panose="05000000000000000000" pitchFamily="2" charset="2"/>
              <a:buChar char="v"/>
            </a:pPr>
            <a:r>
              <a:rPr lang="en-US" sz="2400" dirty="0">
                <a:latin typeface="+mj-lt"/>
              </a:rPr>
              <a:t>We are using the touch screen as a first level security, for the Bank locker System.</a:t>
            </a:r>
          </a:p>
          <a:p>
            <a:pPr lvl="0" algn="just">
              <a:lnSpc>
                <a:spcPct val="100000"/>
              </a:lnSpc>
              <a:buFont typeface="Wingdings" panose="05000000000000000000" pitchFamily="2" charset="2"/>
              <a:buChar char="v"/>
            </a:pPr>
            <a:r>
              <a:rPr lang="en-US" sz="2400" dirty="0">
                <a:latin typeface="+mj-lt"/>
              </a:rPr>
              <a:t>So, the user need to enter the password before using the fingerprint sensor.</a:t>
            </a:r>
          </a:p>
          <a:p>
            <a:pPr lvl="0" algn="just">
              <a:lnSpc>
                <a:spcPct val="100000"/>
              </a:lnSpc>
              <a:buFont typeface="Wingdings" panose="05000000000000000000" pitchFamily="2" charset="2"/>
              <a:buChar char="v"/>
            </a:pPr>
            <a:r>
              <a:rPr lang="en-US" sz="2400" dirty="0">
                <a:latin typeface="+mj-lt"/>
              </a:rPr>
              <a:t>If the password, does not match then directly the buzzer will activate and the image will be taken by the camera, and send to the cloud.</a:t>
            </a:r>
          </a:p>
          <a:p>
            <a:pPr lvl="0" algn="just">
              <a:lnSpc>
                <a:spcPct val="100000"/>
              </a:lnSpc>
              <a:buFont typeface="Wingdings" panose="05000000000000000000" pitchFamily="2" charset="2"/>
              <a:buChar char="v"/>
            </a:pPr>
            <a:r>
              <a:rPr lang="en-US" sz="2400" dirty="0">
                <a:latin typeface="+mj-lt"/>
              </a:rPr>
              <a:t>If the password matches then, the fingerprint sensor is activating, and the fingerprints match, locker will open.</a:t>
            </a:r>
          </a:p>
          <a:p>
            <a:endParaRPr lang="en-US" sz="2200" dirty="0"/>
          </a:p>
        </p:txBody>
      </p:sp>
    </p:spTree>
    <p:extLst>
      <p:ext uri="{BB962C8B-B14F-4D97-AF65-F5344CB8AC3E}">
        <p14:creationId xmlns:p14="http://schemas.microsoft.com/office/powerpoint/2010/main" val="2807275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061B760-570C-4B28-B13C-AF1BE7F43DB8}"/>
              </a:ext>
            </a:extLst>
          </p:cNvPr>
          <p:cNvSpPr>
            <a:spLocks noGrp="1"/>
          </p:cNvSpPr>
          <p:nvPr>
            <p:ph type="title"/>
          </p:nvPr>
        </p:nvSpPr>
        <p:spPr>
          <a:xfrm>
            <a:off x="838200" y="365125"/>
            <a:ext cx="10515600" cy="1325563"/>
          </a:xfrm>
        </p:spPr>
        <p:txBody>
          <a:bodyPr>
            <a:normAutofit/>
          </a:bodyPr>
          <a:lstStyle/>
          <a:p>
            <a:pPr algn="ctr"/>
            <a:r>
              <a:rPr lang="en-US" dirty="0"/>
              <a:t>Role of GUI in my project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4797003-10CB-4518-A119-DC41855F4914}"/>
              </a:ext>
            </a:extLst>
          </p:cNvPr>
          <p:cNvSpPr>
            <a:spLocks noGrp="1"/>
          </p:cNvSpPr>
          <p:nvPr>
            <p:ph idx="1"/>
          </p:nvPr>
        </p:nvSpPr>
        <p:spPr>
          <a:xfrm>
            <a:off x="838200" y="1825625"/>
            <a:ext cx="10515600" cy="4351338"/>
          </a:xfrm>
        </p:spPr>
        <p:txBody>
          <a:bodyPr>
            <a:normAutofit/>
          </a:bodyPr>
          <a:lstStyle/>
          <a:p>
            <a:pPr algn="just">
              <a:lnSpc>
                <a:spcPct val="100000"/>
              </a:lnSpc>
              <a:buFont typeface="Wingdings" panose="05000000000000000000" pitchFamily="2" charset="2"/>
              <a:buChar char="v"/>
            </a:pPr>
            <a:r>
              <a:rPr lang="en-US" dirty="0"/>
              <a:t>As I am using 2.8” TFT touchscreen with SPI MODULE in my project.</a:t>
            </a:r>
          </a:p>
          <a:p>
            <a:pPr algn="just">
              <a:lnSpc>
                <a:spcPct val="100000"/>
              </a:lnSpc>
              <a:buFont typeface="Wingdings" panose="05000000000000000000" pitchFamily="2" charset="2"/>
              <a:buChar char="v"/>
            </a:pPr>
            <a:r>
              <a:rPr lang="en-US" dirty="0"/>
              <a:t>The BANK LOCKER is basically operated by two users: one is the OWNER and the Other is CO-OWNER.</a:t>
            </a:r>
          </a:p>
          <a:p>
            <a:pPr algn="just">
              <a:lnSpc>
                <a:spcPct val="100000"/>
              </a:lnSpc>
              <a:buFont typeface="Wingdings" panose="05000000000000000000" pitchFamily="2" charset="2"/>
              <a:buChar char="v"/>
            </a:pPr>
            <a:r>
              <a:rPr lang="en-US" dirty="0"/>
              <a:t>So, the 2 Passwords will be entered on the screen as per given the coding.</a:t>
            </a:r>
          </a:p>
          <a:p>
            <a:pPr algn="just">
              <a:lnSpc>
                <a:spcPct val="100000"/>
              </a:lnSpc>
              <a:buFont typeface="Wingdings" panose="05000000000000000000" pitchFamily="2" charset="2"/>
              <a:buChar char="v"/>
            </a:pPr>
            <a:r>
              <a:rPr lang="en-US" dirty="0"/>
              <a:t>Now, the Screen needs the buttons and the text area, where the user can enter the password, so this task is performed by GUI. </a:t>
            </a:r>
          </a:p>
        </p:txBody>
      </p:sp>
    </p:spTree>
    <p:extLst>
      <p:ext uri="{BB962C8B-B14F-4D97-AF65-F5344CB8AC3E}">
        <p14:creationId xmlns:p14="http://schemas.microsoft.com/office/powerpoint/2010/main" val="1894778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4C3009-53C1-42CE-8BC6-BE1FB76349F1}"/>
              </a:ext>
            </a:extLst>
          </p:cNvPr>
          <p:cNvSpPr>
            <a:spLocks noGrp="1"/>
          </p:cNvSpPr>
          <p:nvPr>
            <p:ph type="title"/>
          </p:nvPr>
        </p:nvSpPr>
        <p:spPr>
          <a:xfrm>
            <a:off x="838200" y="365125"/>
            <a:ext cx="5558489" cy="1325563"/>
          </a:xfrm>
        </p:spPr>
        <p:txBody>
          <a:bodyPr>
            <a:normAutofit/>
          </a:bodyPr>
          <a:lstStyle/>
          <a:p>
            <a:r>
              <a:rPr lang="en-US" dirty="0"/>
              <a:t>Role of GUI in my project</a:t>
            </a:r>
          </a:p>
        </p:txBody>
      </p:sp>
      <p:sp>
        <p:nvSpPr>
          <p:cNvPr id="10"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E938FD2-5A7F-4C99-A9DF-105D6072E59C}"/>
              </a:ext>
            </a:extLst>
          </p:cNvPr>
          <p:cNvSpPr>
            <a:spLocks noGrp="1"/>
          </p:cNvSpPr>
          <p:nvPr>
            <p:ph idx="1"/>
          </p:nvPr>
        </p:nvSpPr>
        <p:spPr>
          <a:xfrm>
            <a:off x="467362" y="1825624"/>
            <a:ext cx="5929328" cy="4737313"/>
          </a:xfrm>
        </p:spPr>
        <p:txBody>
          <a:bodyPr>
            <a:normAutofit/>
          </a:bodyPr>
          <a:lstStyle/>
          <a:p>
            <a:pPr algn="just">
              <a:lnSpc>
                <a:spcPct val="100000"/>
              </a:lnSpc>
              <a:buFont typeface="Wingdings" panose="05000000000000000000" pitchFamily="2" charset="2"/>
              <a:buChar char="v"/>
            </a:pPr>
            <a:r>
              <a:rPr lang="en-US" sz="2000" dirty="0"/>
              <a:t>Total of 15 buttons are created on the screen including 0-9 numeric, with the * and #.</a:t>
            </a:r>
          </a:p>
          <a:p>
            <a:pPr algn="just">
              <a:lnSpc>
                <a:spcPct val="100000"/>
              </a:lnSpc>
              <a:buFont typeface="Wingdings" panose="05000000000000000000" pitchFamily="2" charset="2"/>
              <a:buChar char="v"/>
            </a:pPr>
            <a:r>
              <a:rPr lang="en-US" sz="2000" dirty="0"/>
              <a:t>The special buttons ENTER, CLEAR and - are also created on the screen.</a:t>
            </a:r>
          </a:p>
          <a:p>
            <a:pPr algn="just">
              <a:lnSpc>
                <a:spcPct val="100000"/>
              </a:lnSpc>
              <a:buFont typeface="Wingdings" panose="05000000000000000000" pitchFamily="2" charset="2"/>
              <a:buChar char="v"/>
            </a:pPr>
            <a:r>
              <a:rPr lang="en-US" sz="2000" dirty="0"/>
              <a:t>The user need to enter the correct password, and the message will be print on the screen whether its OWNER or CO-OWNER.</a:t>
            </a:r>
          </a:p>
          <a:p>
            <a:pPr algn="just">
              <a:lnSpc>
                <a:spcPct val="100000"/>
              </a:lnSpc>
              <a:buFont typeface="Wingdings" panose="05000000000000000000" pitchFamily="2" charset="2"/>
              <a:buChar char="v"/>
            </a:pPr>
            <a:r>
              <a:rPr lang="en-US" sz="2000" dirty="0"/>
              <a:t>If the password matches then, the fingerprint sensor is activating, and the fingerprints match, locker will open.</a:t>
            </a:r>
          </a:p>
          <a:p>
            <a:pPr algn="just">
              <a:lnSpc>
                <a:spcPct val="100000"/>
              </a:lnSpc>
              <a:buFont typeface="Wingdings" panose="05000000000000000000" pitchFamily="2" charset="2"/>
              <a:buChar char="v"/>
            </a:pPr>
            <a:r>
              <a:rPr lang="en-US" sz="2000" dirty="0"/>
              <a:t>If the password, does not match then directly the buzzer will activate and the image will be taken by the camera, and send to the cloud.</a:t>
            </a:r>
          </a:p>
          <a:p>
            <a:pPr algn="just">
              <a:lnSpc>
                <a:spcPct val="100000"/>
              </a:lnSpc>
              <a:buFont typeface="Wingdings" panose="05000000000000000000" pitchFamily="2" charset="2"/>
              <a:buChar char="v"/>
            </a:pPr>
            <a:endParaRPr lang="en-US" sz="2000" dirty="0"/>
          </a:p>
          <a:p>
            <a:endParaRPr lang="en-US" sz="2000" dirty="0"/>
          </a:p>
          <a:p>
            <a:endParaRPr lang="en-US" sz="2000" dirty="0"/>
          </a:p>
        </p:txBody>
      </p:sp>
      <p:sp>
        <p:nvSpPr>
          <p:cNvPr id="12" name="Oval 1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0634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text, electronics, circuit&#10;&#10;Description automatically generated">
            <a:extLst>
              <a:ext uri="{FF2B5EF4-FFF2-40B4-BE49-F238E27FC236}">
                <a16:creationId xmlns:a16="http://schemas.microsoft.com/office/drawing/2014/main" id="{398CCD1B-D221-416B-A78F-F54715F050E1}"/>
              </a:ext>
            </a:extLst>
          </p:cNvPr>
          <p:cNvPicPr>
            <a:picLocks noChangeAspect="1"/>
          </p:cNvPicPr>
          <p:nvPr/>
        </p:nvPicPr>
        <p:blipFill rotWithShape="1">
          <a:blip r:embed="rId2">
            <a:extLst>
              <a:ext uri="{28A0092B-C50C-407E-A947-70E740481C1C}">
                <a14:useLocalDpi xmlns:a14="http://schemas.microsoft.com/office/drawing/2010/main" val="0"/>
              </a:ext>
            </a:extLst>
          </a:blip>
          <a:srcRect l="24258" r="28481"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DDB2A34-067D-4F79-AE9F-70AC8364C617}"/>
              </a:ext>
            </a:extLst>
          </p:cNvPr>
          <p:cNvSpPr>
            <a:spLocks noGrp="1"/>
          </p:cNvSpPr>
          <p:nvPr>
            <p:ph type="title"/>
          </p:nvPr>
        </p:nvSpPr>
        <p:spPr>
          <a:xfrm>
            <a:off x="5827048" y="407987"/>
            <a:ext cx="5721484" cy="1325563"/>
          </a:xfrm>
        </p:spPr>
        <p:txBody>
          <a:bodyPr vert="horz" lIns="91440" tIns="45720" rIns="91440" bIns="45720" rtlCol="0" anchor="ctr">
            <a:normAutofit/>
          </a:bodyPr>
          <a:lstStyle/>
          <a:p>
            <a:pPr algn="ctr"/>
            <a:r>
              <a:rPr lang="en-US" sz="4400" dirty="0"/>
              <a:t>ESP8266</a:t>
            </a:r>
          </a:p>
        </p:txBody>
      </p:sp>
      <p:sp>
        <p:nvSpPr>
          <p:cNvPr id="3" name="Content Placeholder 2">
            <a:extLst>
              <a:ext uri="{FF2B5EF4-FFF2-40B4-BE49-F238E27FC236}">
                <a16:creationId xmlns:a16="http://schemas.microsoft.com/office/drawing/2014/main" id="{071CC337-342D-48B6-AFF1-BD6BDF1FDDD6}"/>
              </a:ext>
            </a:extLst>
          </p:cNvPr>
          <p:cNvSpPr>
            <a:spLocks noGrp="1"/>
          </p:cNvSpPr>
          <p:nvPr>
            <p:ph type="body" sz="half" idx="2"/>
          </p:nvPr>
        </p:nvSpPr>
        <p:spPr>
          <a:xfrm>
            <a:off x="5827048" y="1868487"/>
            <a:ext cx="5721484" cy="4351338"/>
          </a:xfrm>
        </p:spPr>
        <p:txBody>
          <a:bodyPr vert="horz" lIns="91440" tIns="45720" rIns="91440" bIns="45720" rtlCol="0">
            <a:normAutofit/>
          </a:bodyPr>
          <a:lstStyle/>
          <a:p>
            <a:pPr marL="57150" indent="-285750" algn="just">
              <a:lnSpc>
                <a:spcPct val="100000"/>
              </a:lnSpc>
              <a:buFont typeface="Wingdings" panose="05000000000000000000" pitchFamily="2" charset="2"/>
              <a:buChar char="v"/>
            </a:pPr>
            <a:r>
              <a:rPr lang="en-US" sz="2400" dirty="0"/>
              <a:t>The </a:t>
            </a:r>
            <a:r>
              <a:rPr lang="en-US" sz="2400" dirty="0" err="1"/>
              <a:t>NodeMCU</a:t>
            </a:r>
            <a:r>
              <a:rPr lang="en-US" sz="2400" dirty="0"/>
              <a:t> (Node Microcontroller Unit) is an open-source software and hardware development environment built around an inexpensive System-on-a-Chip (SoC) called the ESP8266.</a:t>
            </a:r>
          </a:p>
          <a:p>
            <a:pPr marL="57150" indent="-285750" algn="just">
              <a:lnSpc>
                <a:spcPct val="100000"/>
              </a:lnSpc>
              <a:buFont typeface="Wingdings" panose="05000000000000000000" pitchFamily="2" charset="2"/>
              <a:buChar char="v"/>
            </a:pPr>
            <a:r>
              <a:rPr lang="en-US" sz="2400" dirty="0"/>
              <a:t> The ESP8266, designed and manufactured by </a:t>
            </a:r>
            <a:r>
              <a:rPr lang="en-US" sz="2400" dirty="0" err="1"/>
              <a:t>Espressif</a:t>
            </a:r>
            <a:r>
              <a:rPr lang="en-US" sz="2400" dirty="0"/>
              <a:t> Systems, contains the crucial elements of a computer: CPU, RAM, networking (Wi-Fi), and even a modern operating system and SDK.</a:t>
            </a:r>
          </a:p>
          <a:p>
            <a:pPr indent="-228600">
              <a:buFont typeface="Arial" panose="020B0604020202020204" pitchFamily="34" charset="0"/>
              <a:buChar char="•"/>
            </a:pPr>
            <a:endParaRPr lang="en-US" dirty="0"/>
          </a:p>
        </p:txBody>
      </p:sp>
    </p:spTree>
    <p:extLst>
      <p:ext uri="{BB962C8B-B14F-4D97-AF65-F5344CB8AC3E}">
        <p14:creationId xmlns:p14="http://schemas.microsoft.com/office/powerpoint/2010/main" val="3981648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EA1437-0D92-4208-91CA-D4ED1F7B627C}"/>
              </a:ext>
            </a:extLst>
          </p:cNvPr>
          <p:cNvSpPr>
            <a:spLocks noGrp="1"/>
          </p:cNvSpPr>
          <p:nvPr>
            <p:ph type="title"/>
          </p:nvPr>
        </p:nvSpPr>
        <p:spPr>
          <a:xfrm>
            <a:off x="635000" y="640823"/>
            <a:ext cx="3418659" cy="5583148"/>
          </a:xfrm>
        </p:spPr>
        <p:txBody>
          <a:bodyPr anchor="ctr">
            <a:normAutofit/>
          </a:bodyPr>
          <a:lstStyle/>
          <a:p>
            <a:r>
              <a:rPr lang="en-US" sz="5400"/>
              <a:t>Features of ESP8266</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C4EE8D7-2E8E-4436-A24C-E392F73F02F4}"/>
              </a:ext>
            </a:extLst>
          </p:cNvPr>
          <p:cNvGraphicFramePr>
            <a:graphicFrameLocks noGrp="1"/>
          </p:cNvGraphicFramePr>
          <p:nvPr>
            <p:ph idx="1"/>
            <p:extLst>
              <p:ext uri="{D42A27DB-BD31-4B8C-83A1-F6EECF244321}">
                <p14:modId xmlns:p14="http://schemas.microsoft.com/office/powerpoint/2010/main" val="325796711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6378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D882FD-CD28-4A54-9DE3-667FEF3F9476}"/>
              </a:ext>
            </a:extLst>
          </p:cNvPr>
          <p:cNvSpPr>
            <a:spLocks noGrp="1"/>
          </p:cNvSpPr>
          <p:nvPr>
            <p:ph type="title"/>
          </p:nvPr>
        </p:nvSpPr>
        <p:spPr>
          <a:xfrm>
            <a:off x="635000" y="640823"/>
            <a:ext cx="3418659" cy="5583148"/>
          </a:xfrm>
        </p:spPr>
        <p:txBody>
          <a:bodyPr anchor="ctr">
            <a:normAutofit/>
          </a:bodyPr>
          <a:lstStyle/>
          <a:p>
            <a:r>
              <a:rPr lang="en-US" sz="5400"/>
              <a:t>Role of ESP8266 In this project</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21F2751-E64E-484D-A37D-4E5A41EE82ED}"/>
              </a:ext>
            </a:extLst>
          </p:cNvPr>
          <p:cNvGraphicFramePr>
            <a:graphicFrameLocks noGrp="1"/>
          </p:cNvGraphicFramePr>
          <p:nvPr>
            <p:ph idx="1"/>
            <p:extLst>
              <p:ext uri="{D42A27DB-BD31-4B8C-83A1-F6EECF244321}">
                <p14:modId xmlns:p14="http://schemas.microsoft.com/office/powerpoint/2010/main" val="138980733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3126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5">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20">
            <a:extLst>
              <a:ext uri="{FF2B5EF4-FFF2-40B4-BE49-F238E27FC236}">
                <a16:creationId xmlns:a16="http://schemas.microsoft.com/office/drawing/2014/main" id="{ED6FBB21-1D38-424A-84B3-74DD76E6DADC}"/>
              </a:ext>
            </a:extLst>
          </p:cNvPr>
          <p:cNvSpPr>
            <a:spLocks noGrp="1"/>
          </p:cNvSpPr>
          <p:nvPr>
            <p:ph type="title"/>
          </p:nvPr>
        </p:nvSpPr>
        <p:spPr>
          <a:xfrm>
            <a:off x="5354955" y="552183"/>
            <a:ext cx="5998840" cy="2697454"/>
          </a:xfrm>
          <a:noFill/>
        </p:spPr>
        <p:txBody>
          <a:bodyPr vert="horz" lIns="91440" tIns="45720" rIns="91440" bIns="45720" rtlCol="0" anchor="b">
            <a:normAutofit/>
          </a:bodyPr>
          <a:lstStyle/>
          <a:p>
            <a:pPr algn="ctr"/>
            <a:r>
              <a:rPr lang="en-US" sz="6000" dirty="0"/>
              <a:t>GUI for Touchscreen </a:t>
            </a:r>
          </a:p>
        </p:txBody>
      </p:sp>
      <p:pic>
        <p:nvPicPr>
          <p:cNvPr id="17" name="Content Placeholder 16" descr="A picture containing text, electronics&#10;&#10;Description automatically generated">
            <a:extLst>
              <a:ext uri="{FF2B5EF4-FFF2-40B4-BE49-F238E27FC236}">
                <a16:creationId xmlns:a16="http://schemas.microsoft.com/office/drawing/2014/main" id="{93513B7E-A2B0-41A8-9BD7-02527586AD24}"/>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r="2926"/>
          <a:stretch/>
        </p:blipFill>
        <p:spPr>
          <a:xfrm>
            <a:off x="20" y="10"/>
            <a:ext cx="4992985" cy="6857990"/>
          </a:xfrm>
          <a:prstGeom prst="rect">
            <a:avLst/>
          </a:prstGeom>
        </p:spPr>
      </p:pic>
      <p:sp>
        <p:nvSpPr>
          <p:cNvPr id="25" name="Rectangle 24">
            <a:extLst>
              <a:ext uri="{FF2B5EF4-FFF2-40B4-BE49-F238E27FC236}">
                <a16:creationId xmlns:a16="http://schemas.microsoft.com/office/drawing/2014/main" id="{1FC59766-7123-4919-AA65-3BECFE5DCA04}"/>
              </a:ext>
            </a:extLst>
          </p:cNvPr>
          <p:cNvSpPr/>
          <p:nvPr/>
        </p:nvSpPr>
        <p:spPr>
          <a:xfrm>
            <a:off x="6096000" y="4783015"/>
            <a:ext cx="5747657" cy="17629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en-US" sz="2800" b="1" dirty="0"/>
              <a:t>SIMRAN </a:t>
            </a:r>
          </a:p>
          <a:p>
            <a:pPr algn="r"/>
            <a:r>
              <a:rPr lang="en-US" sz="2800" b="1" dirty="0"/>
              <a:t>Group: 2</a:t>
            </a:r>
          </a:p>
          <a:p>
            <a:pPr algn="r"/>
            <a:r>
              <a:rPr lang="en-US" sz="2800" b="1" dirty="0"/>
              <a:t>C0765503</a:t>
            </a:r>
          </a:p>
        </p:txBody>
      </p:sp>
    </p:spTree>
    <p:extLst>
      <p:ext uri="{BB962C8B-B14F-4D97-AF65-F5344CB8AC3E}">
        <p14:creationId xmlns:p14="http://schemas.microsoft.com/office/powerpoint/2010/main" val="3672587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D01C8-317C-41C7-BC5F-57DAD11AEBC8}"/>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gn="ctr"/>
            <a:r>
              <a:rPr lang="en-US" sz="5600" kern="1200" dirty="0">
                <a:solidFill>
                  <a:schemeClr val="tx1"/>
                </a:solidFill>
                <a:latin typeface="+mj-lt"/>
                <a:ea typeface="+mj-ea"/>
                <a:cs typeface="+mj-cs"/>
              </a:rPr>
              <a:t>Pin description Of Touch screen  </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8" descr="A picture containing application&#10;&#10;Description automatically generated">
            <a:extLst>
              <a:ext uri="{FF2B5EF4-FFF2-40B4-BE49-F238E27FC236}">
                <a16:creationId xmlns:a16="http://schemas.microsoft.com/office/drawing/2014/main" id="{CF143DE0-1B9D-406E-9ADF-9FA55103BE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333" r="8299"/>
          <a:stretch/>
        </p:blipFill>
        <p:spPr>
          <a:xfrm>
            <a:off x="5398775" y="640080"/>
            <a:ext cx="5725658" cy="5550408"/>
          </a:xfrm>
          <a:prstGeom prst="rect">
            <a:avLst/>
          </a:prstGeom>
        </p:spPr>
      </p:pic>
    </p:spTree>
    <p:extLst>
      <p:ext uri="{BB962C8B-B14F-4D97-AF65-F5344CB8AC3E}">
        <p14:creationId xmlns:p14="http://schemas.microsoft.com/office/powerpoint/2010/main" val="2520239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2424F-5C09-4C72-945B-A5EC7272C39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Pin description  of ESP8266</a:t>
            </a:r>
          </a:p>
        </p:txBody>
      </p:sp>
      <p:pic>
        <p:nvPicPr>
          <p:cNvPr id="4" name="Content Placeholder 7">
            <a:extLst>
              <a:ext uri="{FF2B5EF4-FFF2-40B4-BE49-F238E27FC236}">
                <a16:creationId xmlns:a16="http://schemas.microsoft.com/office/drawing/2014/main" id="{1710A272-D03E-4A60-BEF0-B7C5D1A6F060}"/>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862776" y="643466"/>
            <a:ext cx="6609779" cy="5568739"/>
          </a:xfrm>
          <a:prstGeom prst="rect">
            <a:avLst/>
          </a:prstGeom>
        </p:spPr>
      </p:pic>
    </p:spTree>
    <p:extLst>
      <p:ext uri="{BB962C8B-B14F-4D97-AF65-F5344CB8AC3E}">
        <p14:creationId xmlns:p14="http://schemas.microsoft.com/office/powerpoint/2010/main" val="2760391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567CAFC-2EBC-48EF-AD32-6D2B6D4B24E2}"/>
              </a:ext>
            </a:extLst>
          </p:cNvPr>
          <p:cNvSpPr>
            <a:spLocks noGrp="1"/>
          </p:cNvSpPr>
          <p:nvPr>
            <p:ph type="title"/>
          </p:nvPr>
        </p:nvSpPr>
        <p:spPr>
          <a:xfrm>
            <a:off x="621792" y="1161288"/>
            <a:ext cx="4189686" cy="4526280"/>
          </a:xfrm>
        </p:spPr>
        <p:txBody>
          <a:bodyPr>
            <a:normAutofit/>
          </a:bodyPr>
          <a:lstStyle/>
          <a:p>
            <a:pPr algn="ctr"/>
            <a:r>
              <a:rPr lang="en-US" sz="4000" dirty="0"/>
              <a:t>What the communication protocol for developing GUI?</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3862D429-C823-4DA4-81C7-AFA1046350D1}"/>
              </a:ext>
            </a:extLst>
          </p:cNvPr>
          <p:cNvGraphicFramePr>
            <a:graphicFrameLocks noGrp="1"/>
          </p:cNvGraphicFramePr>
          <p:nvPr>
            <p:ph idx="1"/>
            <p:extLst>
              <p:ext uri="{D42A27DB-BD31-4B8C-83A1-F6EECF244321}">
                <p14:modId xmlns:p14="http://schemas.microsoft.com/office/powerpoint/2010/main" val="2150059988"/>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7244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AA4507-4795-4D8F-8316-DAB143B70B14}"/>
              </a:ext>
            </a:extLst>
          </p:cNvPr>
          <p:cNvSpPr>
            <a:spLocks noGrp="1"/>
          </p:cNvSpPr>
          <p:nvPr>
            <p:ph type="title"/>
          </p:nvPr>
        </p:nvSpPr>
        <p:spPr>
          <a:xfrm>
            <a:off x="477981" y="1122363"/>
            <a:ext cx="4023360" cy="2625270"/>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Schematic design </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descr="Diagram, schematic&#10;&#10;Description automatically generated">
            <a:extLst>
              <a:ext uri="{FF2B5EF4-FFF2-40B4-BE49-F238E27FC236}">
                <a16:creationId xmlns:a16="http://schemas.microsoft.com/office/drawing/2014/main" id="{AE968D6A-E08E-4CAA-8881-8F386A785B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3331" y="625683"/>
            <a:ext cx="6788917" cy="5455380"/>
          </a:xfrm>
          <a:prstGeom prst="rect">
            <a:avLst/>
          </a:prstGeom>
        </p:spPr>
      </p:pic>
    </p:spTree>
    <p:extLst>
      <p:ext uri="{BB962C8B-B14F-4D97-AF65-F5344CB8AC3E}">
        <p14:creationId xmlns:p14="http://schemas.microsoft.com/office/powerpoint/2010/main" val="3714936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DF8414EC-17C2-472E-9CD9-9B9CCF4B9939}"/>
              </a:ext>
            </a:extLst>
          </p:cNvPr>
          <p:cNvSpPr>
            <a:spLocks noGrp="1"/>
          </p:cNvSpPr>
          <p:nvPr>
            <p:ph type="title"/>
          </p:nvPr>
        </p:nvSpPr>
        <p:spPr>
          <a:xfrm>
            <a:off x="838200" y="643467"/>
            <a:ext cx="2951205" cy="5571066"/>
          </a:xfrm>
        </p:spPr>
        <p:txBody>
          <a:bodyPr vert="horz" lIns="91440" tIns="45720" rIns="91440" bIns="45720" rtlCol="0">
            <a:normAutofit/>
          </a:bodyPr>
          <a:lstStyle/>
          <a:p>
            <a:r>
              <a:rPr lang="en-US" kern="1200">
                <a:solidFill>
                  <a:srgbClr val="FFFFFF"/>
                </a:solidFill>
                <a:latin typeface="+mj-lt"/>
                <a:ea typeface="+mj-ea"/>
                <a:cs typeface="+mj-cs"/>
              </a:rPr>
              <a:t>Hardware connections</a:t>
            </a:r>
          </a:p>
        </p:txBody>
      </p:sp>
      <p:graphicFrame>
        <p:nvGraphicFramePr>
          <p:cNvPr id="6" name="Table 6">
            <a:extLst>
              <a:ext uri="{FF2B5EF4-FFF2-40B4-BE49-F238E27FC236}">
                <a16:creationId xmlns:a16="http://schemas.microsoft.com/office/drawing/2014/main" id="{6A073932-2D06-4B2F-96DE-160C77C275D3}"/>
              </a:ext>
            </a:extLst>
          </p:cNvPr>
          <p:cNvGraphicFramePr>
            <a:graphicFrameLocks noGrp="1"/>
          </p:cNvGraphicFramePr>
          <p:nvPr>
            <p:ph idx="1"/>
            <p:extLst>
              <p:ext uri="{D42A27DB-BD31-4B8C-83A1-F6EECF244321}">
                <p14:modId xmlns:p14="http://schemas.microsoft.com/office/powerpoint/2010/main" val="2012700773"/>
              </p:ext>
            </p:extLst>
          </p:nvPr>
        </p:nvGraphicFramePr>
        <p:xfrm>
          <a:off x="5622389" y="643466"/>
          <a:ext cx="5462217" cy="5530740"/>
        </p:xfrm>
        <a:graphic>
          <a:graphicData uri="http://schemas.openxmlformats.org/drawingml/2006/table">
            <a:tbl>
              <a:tblPr firstRow="1" bandRow="1">
                <a:noFill/>
                <a:tableStyleId>{5C22544A-7EE6-4342-B048-85BDC9FD1C3A}</a:tableStyleId>
              </a:tblPr>
              <a:tblGrid>
                <a:gridCol w="2135187">
                  <a:extLst>
                    <a:ext uri="{9D8B030D-6E8A-4147-A177-3AD203B41FA5}">
                      <a16:colId xmlns:a16="http://schemas.microsoft.com/office/drawing/2014/main" val="4067762042"/>
                    </a:ext>
                  </a:extLst>
                </a:gridCol>
                <a:gridCol w="3327030">
                  <a:extLst>
                    <a:ext uri="{9D8B030D-6E8A-4147-A177-3AD203B41FA5}">
                      <a16:colId xmlns:a16="http://schemas.microsoft.com/office/drawing/2014/main" val="863721919"/>
                    </a:ext>
                  </a:extLst>
                </a:gridCol>
              </a:tblGrid>
              <a:tr h="553074">
                <a:tc>
                  <a:txBody>
                    <a:bodyPr/>
                    <a:lstStyle/>
                    <a:p>
                      <a:pPr algn="ctr"/>
                      <a:r>
                        <a:rPr lang="en-US" sz="1900" b="1">
                          <a:solidFill>
                            <a:schemeClr val="tx1">
                              <a:lumMod val="75000"/>
                              <a:lumOff val="25000"/>
                            </a:schemeClr>
                          </a:solidFill>
                        </a:rPr>
                        <a:t>ESP8266</a:t>
                      </a:r>
                    </a:p>
                  </a:txBody>
                  <a:tcPr marL="227148" marR="123608" marT="113574" marB="113574">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a:r>
                        <a:rPr lang="en-US" sz="1900" b="1">
                          <a:solidFill>
                            <a:schemeClr val="tx1">
                              <a:lumMod val="75000"/>
                              <a:lumOff val="25000"/>
                            </a:schemeClr>
                          </a:solidFill>
                        </a:rPr>
                        <a:t>TOUCH SCREEN </a:t>
                      </a:r>
                    </a:p>
                  </a:txBody>
                  <a:tcPr marL="227148" marR="123608" marT="113574" marB="113574">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2573231201"/>
                  </a:ext>
                </a:extLst>
              </a:tr>
              <a:tr h="553074">
                <a:tc>
                  <a:txBody>
                    <a:bodyPr/>
                    <a:lstStyle/>
                    <a:p>
                      <a:pPr algn="ctr"/>
                      <a:r>
                        <a:rPr lang="en-US" sz="1900" dirty="0">
                          <a:solidFill>
                            <a:schemeClr val="tx1">
                              <a:lumMod val="75000"/>
                              <a:lumOff val="25000"/>
                            </a:schemeClr>
                          </a:solidFill>
                        </a:rPr>
                        <a:t>3.3V</a:t>
                      </a:r>
                    </a:p>
                  </a:txBody>
                  <a:tcPr marL="227148" marR="123608" marT="113574" marB="11357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900">
                          <a:solidFill>
                            <a:schemeClr val="tx1">
                              <a:lumMod val="75000"/>
                              <a:lumOff val="25000"/>
                            </a:schemeClr>
                          </a:solidFill>
                        </a:rPr>
                        <a:t>VCC</a:t>
                      </a:r>
                    </a:p>
                  </a:txBody>
                  <a:tcPr marL="227148" marR="123608" marT="113574" marB="11357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1039692721"/>
                  </a:ext>
                </a:extLst>
              </a:tr>
              <a:tr h="553074">
                <a:tc>
                  <a:txBody>
                    <a:bodyPr/>
                    <a:lstStyle/>
                    <a:p>
                      <a:pPr algn="ctr"/>
                      <a:r>
                        <a:rPr lang="en-US" sz="1900">
                          <a:solidFill>
                            <a:schemeClr val="tx1">
                              <a:lumMod val="75000"/>
                              <a:lumOff val="25000"/>
                            </a:schemeClr>
                          </a:solidFill>
                        </a:rPr>
                        <a:t>GND</a:t>
                      </a:r>
                    </a:p>
                  </a:txBody>
                  <a:tcPr marL="227148" marR="123608" marT="113574" marB="11357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900">
                          <a:solidFill>
                            <a:schemeClr val="tx1">
                              <a:lumMod val="75000"/>
                              <a:lumOff val="25000"/>
                            </a:schemeClr>
                          </a:solidFill>
                        </a:rPr>
                        <a:t>GND</a:t>
                      </a:r>
                    </a:p>
                  </a:txBody>
                  <a:tcPr marL="227148" marR="123608" marT="113574" marB="11357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3083104398"/>
                  </a:ext>
                </a:extLst>
              </a:tr>
              <a:tr h="553074">
                <a:tc>
                  <a:txBody>
                    <a:bodyPr/>
                    <a:lstStyle/>
                    <a:p>
                      <a:pPr algn="ctr"/>
                      <a:r>
                        <a:rPr lang="en-US" sz="1900" dirty="0">
                          <a:solidFill>
                            <a:schemeClr val="tx1">
                              <a:lumMod val="75000"/>
                              <a:lumOff val="25000"/>
                            </a:schemeClr>
                          </a:solidFill>
                        </a:rPr>
                        <a:t>D8 (15)</a:t>
                      </a:r>
                    </a:p>
                  </a:txBody>
                  <a:tcPr marL="227148" marR="123608" marT="113574" marB="11357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900">
                          <a:solidFill>
                            <a:schemeClr val="tx1">
                              <a:lumMod val="75000"/>
                              <a:lumOff val="25000"/>
                            </a:schemeClr>
                          </a:solidFill>
                        </a:rPr>
                        <a:t>CS</a:t>
                      </a:r>
                    </a:p>
                  </a:txBody>
                  <a:tcPr marL="227148" marR="123608" marT="113574" marB="11357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1274142145"/>
                  </a:ext>
                </a:extLst>
              </a:tr>
              <a:tr h="553074">
                <a:tc>
                  <a:txBody>
                    <a:bodyPr/>
                    <a:lstStyle/>
                    <a:p>
                      <a:pPr algn="ctr"/>
                      <a:r>
                        <a:rPr lang="en-US" sz="1900" dirty="0">
                          <a:solidFill>
                            <a:schemeClr val="tx1">
                              <a:lumMod val="75000"/>
                              <a:lumOff val="25000"/>
                            </a:schemeClr>
                          </a:solidFill>
                        </a:rPr>
                        <a:t>RST</a:t>
                      </a:r>
                    </a:p>
                  </a:txBody>
                  <a:tcPr marL="227148" marR="123608" marT="113574" marB="11357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900">
                          <a:solidFill>
                            <a:schemeClr val="tx1">
                              <a:lumMod val="75000"/>
                              <a:lumOff val="25000"/>
                            </a:schemeClr>
                          </a:solidFill>
                        </a:rPr>
                        <a:t>RESET</a:t>
                      </a:r>
                    </a:p>
                  </a:txBody>
                  <a:tcPr marL="227148" marR="123608" marT="113574" marB="11357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2208493081"/>
                  </a:ext>
                </a:extLst>
              </a:tr>
              <a:tr h="553074">
                <a:tc>
                  <a:txBody>
                    <a:bodyPr/>
                    <a:lstStyle/>
                    <a:p>
                      <a:pPr algn="ctr"/>
                      <a:r>
                        <a:rPr lang="en-US" sz="1900" dirty="0">
                          <a:solidFill>
                            <a:schemeClr val="tx1">
                              <a:lumMod val="75000"/>
                              <a:lumOff val="25000"/>
                            </a:schemeClr>
                          </a:solidFill>
                        </a:rPr>
                        <a:t>D4 (2)</a:t>
                      </a:r>
                    </a:p>
                  </a:txBody>
                  <a:tcPr marL="227148" marR="123608" marT="113574" marB="11357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900">
                          <a:solidFill>
                            <a:schemeClr val="tx1">
                              <a:lumMod val="75000"/>
                              <a:lumOff val="25000"/>
                            </a:schemeClr>
                          </a:solidFill>
                        </a:rPr>
                        <a:t>DC</a:t>
                      </a:r>
                    </a:p>
                  </a:txBody>
                  <a:tcPr marL="227148" marR="123608" marT="113574" marB="11357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735397892"/>
                  </a:ext>
                </a:extLst>
              </a:tr>
              <a:tr h="553074">
                <a:tc>
                  <a:txBody>
                    <a:bodyPr/>
                    <a:lstStyle/>
                    <a:p>
                      <a:pPr algn="ctr"/>
                      <a:r>
                        <a:rPr lang="en-US" sz="1900" dirty="0">
                          <a:solidFill>
                            <a:schemeClr val="tx1">
                              <a:lumMod val="75000"/>
                              <a:lumOff val="25000"/>
                            </a:schemeClr>
                          </a:solidFill>
                        </a:rPr>
                        <a:t>D7 (13)</a:t>
                      </a:r>
                    </a:p>
                  </a:txBody>
                  <a:tcPr marL="227148" marR="123608" marT="113574" marB="11357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900">
                          <a:solidFill>
                            <a:schemeClr val="tx1">
                              <a:lumMod val="75000"/>
                              <a:lumOff val="25000"/>
                            </a:schemeClr>
                          </a:solidFill>
                        </a:rPr>
                        <a:t>SDI</a:t>
                      </a:r>
                    </a:p>
                  </a:txBody>
                  <a:tcPr marL="227148" marR="123608" marT="113574" marB="11357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4239319139"/>
                  </a:ext>
                </a:extLst>
              </a:tr>
              <a:tr h="553074">
                <a:tc>
                  <a:txBody>
                    <a:bodyPr/>
                    <a:lstStyle/>
                    <a:p>
                      <a:pPr algn="ctr"/>
                      <a:r>
                        <a:rPr lang="en-US" sz="1900" dirty="0">
                          <a:solidFill>
                            <a:schemeClr val="tx1">
                              <a:lumMod val="75000"/>
                              <a:lumOff val="25000"/>
                            </a:schemeClr>
                          </a:solidFill>
                        </a:rPr>
                        <a:t>D5 (14)</a:t>
                      </a:r>
                    </a:p>
                  </a:txBody>
                  <a:tcPr marL="227148" marR="123608" marT="113574" marB="11357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900">
                          <a:solidFill>
                            <a:schemeClr val="tx1">
                              <a:lumMod val="75000"/>
                              <a:lumOff val="25000"/>
                            </a:schemeClr>
                          </a:solidFill>
                        </a:rPr>
                        <a:t>SCK</a:t>
                      </a:r>
                    </a:p>
                  </a:txBody>
                  <a:tcPr marL="227148" marR="123608" marT="113574" marB="11357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931618248"/>
                  </a:ext>
                </a:extLst>
              </a:tr>
              <a:tr h="553074">
                <a:tc>
                  <a:txBody>
                    <a:bodyPr/>
                    <a:lstStyle/>
                    <a:p>
                      <a:pPr algn="ctr"/>
                      <a:r>
                        <a:rPr lang="en-US" sz="1900">
                          <a:solidFill>
                            <a:schemeClr val="tx1">
                              <a:lumMod val="75000"/>
                              <a:lumOff val="25000"/>
                            </a:schemeClr>
                          </a:solidFill>
                        </a:rPr>
                        <a:t>3.3V</a:t>
                      </a:r>
                    </a:p>
                  </a:txBody>
                  <a:tcPr marL="227148" marR="123608" marT="113574" marB="11357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900">
                          <a:solidFill>
                            <a:schemeClr val="tx1">
                              <a:lumMod val="75000"/>
                              <a:lumOff val="25000"/>
                            </a:schemeClr>
                          </a:solidFill>
                        </a:rPr>
                        <a:t>LED</a:t>
                      </a:r>
                    </a:p>
                  </a:txBody>
                  <a:tcPr marL="227148" marR="123608" marT="113574" marB="11357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3026584256"/>
                  </a:ext>
                </a:extLst>
              </a:tr>
              <a:tr h="553074">
                <a:tc>
                  <a:txBody>
                    <a:bodyPr/>
                    <a:lstStyle/>
                    <a:p>
                      <a:pPr algn="ctr"/>
                      <a:r>
                        <a:rPr lang="en-US" sz="1900" dirty="0">
                          <a:solidFill>
                            <a:schemeClr val="tx1">
                              <a:lumMod val="75000"/>
                              <a:lumOff val="25000"/>
                            </a:schemeClr>
                          </a:solidFill>
                        </a:rPr>
                        <a:t>D6 (12)</a:t>
                      </a:r>
                    </a:p>
                  </a:txBody>
                  <a:tcPr marL="227148" marR="123608" marT="113574" marB="11357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900" dirty="0">
                          <a:solidFill>
                            <a:schemeClr val="tx1">
                              <a:lumMod val="75000"/>
                              <a:lumOff val="25000"/>
                            </a:schemeClr>
                          </a:solidFill>
                        </a:rPr>
                        <a:t>SDD</a:t>
                      </a:r>
                    </a:p>
                  </a:txBody>
                  <a:tcPr marL="227148" marR="123608" marT="113574" marB="11357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306896172"/>
                  </a:ext>
                </a:extLst>
              </a:tr>
            </a:tbl>
          </a:graphicData>
        </a:graphic>
      </p:graphicFrame>
    </p:spTree>
    <p:extLst>
      <p:ext uri="{BB962C8B-B14F-4D97-AF65-F5344CB8AC3E}">
        <p14:creationId xmlns:p14="http://schemas.microsoft.com/office/powerpoint/2010/main" val="3165880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F9ECD50-ADD9-47D1-8015-A68B02046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97C240-9256-474E-A31F-5597B1212AA4}"/>
              </a:ext>
            </a:extLst>
          </p:cNvPr>
          <p:cNvSpPr>
            <a:spLocks noGrp="1"/>
          </p:cNvSpPr>
          <p:nvPr>
            <p:ph type="title"/>
          </p:nvPr>
        </p:nvSpPr>
        <p:spPr>
          <a:xfrm>
            <a:off x="8138341" y="640823"/>
            <a:ext cx="3418659" cy="5583148"/>
          </a:xfrm>
        </p:spPr>
        <p:txBody>
          <a:bodyPr vert="horz" lIns="91440" tIns="45720" rIns="91440" bIns="45720" rtlCol="0" anchor="ctr">
            <a:normAutofit/>
          </a:bodyPr>
          <a:lstStyle/>
          <a:p>
            <a:r>
              <a:rPr lang="en-US" sz="4200" kern="1200">
                <a:latin typeface="+mj-lt"/>
                <a:ea typeface="+mj-ea"/>
                <a:cs typeface="+mj-cs"/>
              </a:rPr>
              <a:t>HARDWARE CONNECTIONS</a:t>
            </a:r>
          </a:p>
        </p:txBody>
      </p:sp>
      <p:sp>
        <p:nvSpPr>
          <p:cNvPr id="16" name="sketch line">
            <a:extLst>
              <a:ext uri="{FF2B5EF4-FFF2-40B4-BE49-F238E27FC236}">
                <a16:creationId xmlns:a16="http://schemas.microsoft.com/office/drawing/2014/main" id="{A3CCE308-0D65-43CF-A9D6-B5303E5882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8720"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chemeClr val="accent2"/>
          </a:solidFill>
          <a:ln w="34925">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45693DB6-03AD-474E-B107-BB567FA93BBF}"/>
              </a:ext>
            </a:extLst>
          </p:cNvPr>
          <p:cNvGraphicFramePr>
            <a:graphicFrameLocks noGrp="1"/>
          </p:cNvGraphicFramePr>
          <p:nvPr>
            <p:ph idx="1"/>
            <p:extLst>
              <p:ext uri="{D42A27DB-BD31-4B8C-83A1-F6EECF244321}">
                <p14:modId xmlns:p14="http://schemas.microsoft.com/office/powerpoint/2010/main" val="312415589"/>
              </p:ext>
            </p:extLst>
          </p:nvPr>
        </p:nvGraphicFramePr>
        <p:xfrm>
          <a:off x="643470" y="640930"/>
          <a:ext cx="6900512" cy="5535927"/>
        </p:xfrm>
        <a:graphic>
          <a:graphicData uri="http://schemas.openxmlformats.org/drawingml/2006/table">
            <a:tbl>
              <a:tblPr firstRow="1" bandRow="1">
                <a:solidFill>
                  <a:srgbClr val="F7F7F7"/>
                </a:solidFill>
                <a:tableStyleId>{5C22544A-7EE6-4342-B048-85BDC9FD1C3A}</a:tableStyleId>
              </a:tblPr>
              <a:tblGrid>
                <a:gridCol w="2763130">
                  <a:extLst>
                    <a:ext uri="{9D8B030D-6E8A-4147-A177-3AD203B41FA5}">
                      <a16:colId xmlns:a16="http://schemas.microsoft.com/office/drawing/2014/main" val="4216933840"/>
                    </a:ext>
                  </a:extLst>
                </a:gridCol>
                <a:gridCol w="4137382">
                  <a:extLst>
                    <a:ext uri="{9D8B030D-6E8A-4147-A177-3AD203B41FA5}">
                      <a16:colId xmlns:a16="http://schemas.microsoft.com/office/drawing/2014/main" val="3333695418"/>
                    </a:ext>
                  </a:extLst>
                </a:gridCol>
              </a:tblGrid>
              <a:tr h="868482">
                <a:tc>
                  <a:txBody>
                    <a:bodyPr/>
                    <a:lstStyle/>
                    <a:p>
                      <a:pPr algn="ctr"/>
                      <a:r>
                        <a:rPr lang="en-US" sz="2200" b="1" cap="all" spc="60">
                          <a:solidFill>
                            <a:schemeClr val="tx1"/>
                          </a:solidFill>
                        </a:rPr>
                        <a:t>ESP8266</a:t>
                      </a:r>
                    </a:p>
                  </a:txBody>
                  <a:tcPr marL="250491" marR="250491" marT="250491" marB="250491" anchor="b">
                    <a:lnL w="12700" cmpd="sng">
                      <a:noFill/>
                    </a:lnL>
                    <a:lnR w="12700" cmpd="sng">
                      <a:noFill/>
                    </a:lnR>
                    <a:lnT w="12700" cmpd="sng">
                      <a:noFill/>
                    </a:lnT>
                    <a:lnB w="38100" cmpd="sng">
                      <a:noFill/>
                    </a:lnB>
                    <a:noFill/>
                  </a:tcPr>
                </a:tc>
                <a:tc>
                  <a:txBody>
                    <a:bodyPr/>
                    <a:lstStyle/>
                    <a:p>
                      <a:pPr algn="ctr"/>
                      <a:r>
                        <a:rPr lang="en-US" sz="2200" b="1" cap="all" spc="60">
                          <a:solidFill>
                            <a:schemeClr val="tx1"/>
                          </a:solidFill>
                        </a:rPr>
                        <a:t>TOUCH SCREEN </a:t>
                      </a:r>
                    </a:p>
                  </a:txBody>
                  <a:tcPr marL="250491" marR="250491" marT="250491" marB="250491" anchor="b">
                    <a:lnL w="12700" cmpd="sng">
                      <a:noFill/>
                    </a:lnL>
                    <a:lnR w="12700" cmpd="sng">
                      <a:noFill/>
                    </a:lnR>
                    <a:lnT w="12700" cmpd="sng">
                      <a:noFill/>
                    </a:lnT>
                    <a:lnB w="38100" cmpd="sng">
                      <a:noFill/>
                    </a:lnB>
                    <a:noFill/>
                  </a:tcPr>
                </a:tc>
                <a:extLst>
                  <a:ext uri="{0D108BD9-81ED-4DB2-BD59-A6C34878D82A}">
                    <a16:rowId xmlns:a16="http://schemas.microsoft.com/office/drawing/2014/main" val="1295010259"/>
                  </a:ext>
                </a:extLst>
              </a:tr>
              <a:tr h="933489">
                <a:tc>
                  <a:txBody>
                    <a:bodyPr/>
                    <a:lstStyle/>
                    <a:p>
                      <a:pPr algn="ctr"/>
                      <a:r>
                        <a:rPr lang="en-US" sz="2900" cap="none" spc="0" dirty="0">
                          <a:solidFill>
                            <a:schemeClr val="tx1"/>
                          </a:solidFill>
                        </a:rPr>
                        <a:t>D5 (14)</a:t>
                      </a:r>
                    </a:p>
                  </a:txBody>
                  <a:tcPr marL="568301" marR="568301" marT="284150" marB="166994">
                    <a:lnL w="12700" cmpd="sng">
                      <a:noFill/>
                      <a:prstDash val="solid"/>
                    </a:lnL>
                    <a:lnR w="12700" cmpd="sng">
                      <a:noFill/>
                      <a:prstDash val="solid"/>
                    </a:lnR>
                    <a:lnT w="38100" cmpd="sng">
                      <a:noFill/>
                    </a:lnT>
                    <a:lnB w="12700" cmpd="sng">
                      <a:noFill/>
                      <a:prstDash val="solid"/>
                    </a:lnB>
                    <a:solidFill>
                      <a:srgbClr val="F7F7F7"/>
                    </a:solidFill>
                  </a:tcPr>
                </a:tc>
                <a:tc>
                  <a:txBody>
                    <a:bodyPr/>
                    <a:lstStyle/>
                    <a:p>
                      <a:pPr algn="ctr"/>
                      <a:r>
                        <a:rPr lang="en-US" sz="2900" cap="none" spc="0">
                          <a:solidFill>
                            <a:schemeClr val="tx1"/>
                          </a:solidFill>
                        </a:rPr>
                        <a:t>T_CLK</a:t>
                      </a:r>
                    </a:p>
                  </a:txBody>
                  <a:tcPr marL="568301" marR="568301" marT="284150" marB="166994">
                    <a:lnL w="12700" cmpd="sng">
                      <a:noFill/>
                      <a:prstDash val="solid"/>
                    </a:lnL>
                    <a:lnR w="12700" cmpd="sng">
                      <a:noFill/>
                      <a:prstDash val="solid"/>
                    </a:lnR>
                    <a:lnT w="38100" cmpd="sng">
                      <a:noFill/>
                    </a:lnT>
                    <a:lnB w="12700" cmpd="sng">
                      <a:noFill/>
                      <a:prstDash val="solid"/>
                    </a:lnB>
                    <a:solidFill>
                      <a:srgbClr val="F7F7F7"/>
                    </a:solidFill>
                  </a:tcPr>
                </a:tc>
                <a:extLst>
                  <a:ext uri="{0D108BD9-81ED-4DB2-BD59-A6C34878D82A}">
                    <a16:rowId xmlns:a16="http://schemas.microsoft.com/office/drawing/2014/main" val="2082965476"/>
                  </a:ext>
                </a:extLst>
              </a:tr>
              <a:tr h="933489">
                <a:tc>
                  <a:txBody>
                    <a:bodyPr/>
                    <a:lstStyle/>
                    <a:p>
                      <a:pPr algn="ctr"/>
                      <a:r>
                        <a:rPr lang="en-US" sz="2900" cap="none" spc="0" dirty="0">
                          <a:solidFill>
                            <a:schemeClr val="tx1"/>
                          </a:solidFill>
                        </a:rPr>
                        <a:t>D2 (4)</a:t>
                      </a:r>
                    </a:p>
                  </a:txBody>
                  <a:tcPr marL="568301" marR="568301" marT="284150" marB="166994">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ctr"/>
                      <a:r>
                        <a:rPr lang="en-US" sz="2900" cap="none" spc="0">
                          <a:solidFill>
                            <a:schemeClr val="tx1"/>
                          </a:solidFill>
                        </a:rPr>
                        <a:t>T_CS</a:t>
                      </a:r>
                    </a:p>
                  </a:txBody>
                  <a:tcPr marL="568301" marR="568301" marT="284150" marB="166994">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3876632473"/>
                  </a:ext>
                </a:extLst>
              </a:tr>
              <a:tr h="933489">
                <a:tc>
                  <a:txBody>
                    <a:bodyPr/>
                    <a:lstStyle/>
                    <a:p>
                      <a:pPr algn="ctr"/>
                      <a:r>
                        <a:rPr lang="en-US" sz="2900" cap="none" spc="0" dirty="0">
                          <a:solidFill>
                            <a:schemeClr val="tx1"/>
                          </a:solidFill>
                        </a:rPr>
                        <a:t>D7(13)</a:t>
                      </a:r>
                    </a:p>
                  </a:txBody>
                  <a:tcPr marL="568301" marR="568301" marT="284150" marB="166994">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algn="ctr"/>
                      <a:r>
                        <a:rPr lang="en-US" sz="2900" cap="none" spc="0">
                          <a:solidFill>
                            <a:schemeClr val="tx1"/>
                          </a:solidFill>
                        </a:rPr>
                        <a:t>T_DIN</a:t>
                      </a:r>
                    </a:p>
                  </a:txBody>
                  <a:tcPr marL="568301" marR="568301" marT="284150" marB="166994">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1271375466"/>
                  </a:ext>
                </a:extLst>
              </a:tr>
              <a:tr h="933489">
                <a:tc>
                  <a:txBody>
                    <a:bodyPr/>
                    <a:lstStyle/>
                    <a:p>
                      <a:pPr algn="ctr"/>
                      <a:r>
                        <a:rPr lang="en-US" sz="2900" cap="none" spc="0" dirty="0">
                          <a:solidFill>
                            <a:schemeClr val="tx1"/>
                          </a:solidFill>
                        </a:rPr>
                        <a:t>D6 (12)</a:t>
                      </a:r>
                    </a:p>
                  </a:txBody>
                  <a:tcPr marL="568301" marR="568301" marT="284150" marB="166994">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ctr"/>
                      <a:r>
                        <a:rPr lang="en-US" sz="2900" cap="none" spc="0">
                          <a:solidFill>
                            <a:schemeClr val="tx1"/>
                          </a:solidFill>
                        </a:rPr>
                        <a:t>T_DO</a:t>
                      </a:r>
                    </a:p>
                  </a:txBody>
                  <a:tcPr marL="568301" marR="568301" marT="284150" marB="166994">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550285694"/>
                  </a:ext>
                </a:extLst>
              </a:tr>
              <a:tr h="933489">
                <a:tc>
                  <a:txBody>
                    <a:bodyPr/>
                    <a:lstStyle/>
                    <a:p>
                      <a:pPr algn="ctr"/>
                      <a:r>
                        <a:rPr lang="en-US" sz="2900" cap="none" spc="0" dirty="0">
                          <a:solidFill>
                            <a:schemeClr val="tx1"/>
                          </a:solidFill>
                        </a:rPr>
                        <a:t>D1(5)</a:t>
                      </a:r>
                    </a:p>
                  </a:txBody>
                  <a:tcPr marL="568301" marR="568301" marT="284150" marB="166994">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tc>
                  <a:txBody>
                    <a:bodyPr/>
                    <a:lstStyle/>
                    <a:p>
                      <a:pPr algn="ctr"/>
                      <a:r>
                        <a:rPr lang="en-US" sz="2900" cap="none" spc="0" dirty="0">
                          <a:solidFill>
                            <a:schemeClr val="tx1"/>
                          </a:solidFill>
                        </a:rPr>
                        <a:t>T_IRQ</a:t>
                      </a:r>
                    </a:p>
                  </a:txBody>
                  <a:tcPr marL="568301" marR="568301" marT="284150" marB="166994">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extLst>
                  <a:ext uri="{0D108BD9-81ED-4DB2-BD59-A6C34878D82A}">
                    <a16:rowId xmlns:a16="http://schemas.microsoft.com/office/drawing/2014/main" val="1882497989"/>
                  </a:ext>
                </a:extLst>
              </a:tr>
            </a:tbl>
          </a:graphicData>
        </a:graphic>
      </p:graphicFrame>
    </p:spTree>
    <p:extLst>
      <p:ext uri="{BB962C8B-B14F-4D97-AF65-F5344CB8AC3E}">
        <p14:creationId xmlns:p14="http://schemas.microsoft.com/office/powerpoint/2010/main" val="3453927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4648591-0E49-4930-A85C-C0CCEC07BEBE}"/>
              </a:ext>
            </a:extLst>
          </p:cNvPr>
          <p:cNvPicPr>
            <a:picLocks noGrp="1" noChangeAspect="1"/>
          </p:cNvPicPr>
          <p:nvPr>
            <p:ph idx="1"/>
          </p:nvPr>
        </p:nvPicPr>
        <p:blipFill rotWithShape="1">
          <a:blip r:embed="rId2"/>
          <a:srcRect t="3647" b="13327"/>
          <a:stretch/>
        </p:blipFill>
        <p:spPr>
          <a:xfrm>
            <a:off x="20" y="-723139"/>
            <a:ext cx="12191980" cy="7581131"/>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7BD414-18B5-4F24-B818-A62A542C683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CONNECTIONS</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4809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50F0C2-96E7-48C0-9754-1AACCED21162}"/>
              </a:ext>
            </a:extLst>
          </p:cNvPr>
          <p:cNvSpPr>
            <a:spLocks noGrp="1"/>
          </p:cNvSpPr>
          <p:nvPr>
            <p:ph type="title"/>
          </p:nvPr>
        </p:nvSpPr>
        <p:spPr>
          <a:xfrm>
            <a:off x="686834" y="1153572"/>
            <a:ext cx="3200400" cy="4461163"/>
          </a:xfrm>
        </p:spPr>
        <p:txBody>
          <a:bodyPr>
            <a:normAutofit/>
          </a:bodyPr>
          <a:lstStyle/>
          <a:p>
            <a:r>
              <a:rPr lang="en-US">
                <a:solidFill>
                  <a:srgbClr val="FFFFFF"/>
                </a:solidFill>
              </a:rPr>
              <a:t>Arduino IDE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B292C5C-4587-4686-8217-BD9EFCE2C3F2}"/>
              </a:ext>
            </a:extLst>
          </p:cNvPr>
          <p:cNvSpPr>
            <a:spLocks noGrp="1"/>
          </p:cNvSpPr>
          <p:nvPr>
            <p:ph idx="1"/>
          </p:nvPr>
        </p:nvSpPr>
        <p:spPr>
          <a:xfrm>
            <a:off x="4447308" y="591344"/>
            <a:ext cx="6906491" cy="5585619"/>
          </a:xfrm>
        </p:spPr>
        <p:txBody>
          <a:bodyPr anchor="ctr">
            <a:normAutofit/>
          </a:bodyPr>
          <a:lstStyle/>
          <a:p>
            <a:pPr algn="just">
              <a:lnSpc>
                <a:spcPct val="100000"/>
              </a:lnSpc>
              <a:buFont typeface="Wingdings" panose="05000000000000000000" pitchFamily="2" charset="2"/>
              <a:buChar char="v"/>
            </a:pPr>
            <a:r>
              <a:rPr lang="en-US" sz="2400" dirty="0"/>
              <a:t>Earlier, I did the interfacing of touchscreen with ESP8266, the text was displayed on the screen using the Arduino IDE.</a:t>
            </a:r>
          </a:p>
          <a:p>
            <a:pPr algn="just">
              <a:lnSpc>
                <a:spcPct val="100000"/>
              </a:lnSpc>
              <a:buFont typeface="Wingdings" panose="05000000000000000000" pitchFamily="2" charset="2"/>
              <a:buChar char="v"/>
            </a:pPr>
            <a:r>
              <a:rPr lang="en-US" sz="2400" dirty="0"/>
              <a:t>Similarly, for GUI Arduino IDE is used as a software Tool.</a:t>
            </a:r>
          </a:p>
          <a:p>
            <a:pPr algn="just">
              <a:lnSpc>
                <a:spcPct val="100000"/>
              </a:lnSpc>
              <a:buFont typeface="Wingdings" panose="05000000000000000000" pitchFamily="2" charset="2"/>
              <a:buChar char="v"/>
            </a:pPr>
            <a:r>
              <a:rPr lang="en-US" sz="2400" dirty="0"/>
              <a:t>Also, we need to download esp8266 board in the Arduino IDE.</a:t>
            </a:r>
          </a:p>
          <a:p>
            <a:pPr algn="just">
              <a:lnSpc>
                <a:spcPct val="100000"/>
              </a:lnSpc>
              <a:buFont typeface="Wingdings" panose="05000000000000000000" pitchFamily="2" charset="2"/>
              <a:buChar char="v"/>
            </a:pPr>
            <a:r>
              <a:rPr lang="en-US" sz="2400" dirty="0"/>
              <a:t>The required libraries for the GUI need to be downloaded before loading the code. </a:t>
            </a:r>
          </a:p>
          <a:p>
            <a:pPr algn="just">
              <a:lnSpc>
                <a:spcPct val="100000"/>
              </a:lnSpc>
              <a:buFont typeface="Wingdings" panose="05000000000000000000" pitchFamily="2" charset="2"/>
              <a:buChar char="v"/>
            </a:pPr>
            <a:r>
              <a:rPr lang="en-US" sz="2400" dirty="0"/>
              <a:t>Code is written in the window, and after complaining, flash  the code in the ESP8266 BOARD, and the output will be displayed on the screen, with various buttons and text field.</a:t>
            </a:r>
          </a:p>
        </p:txBody>
      </p:sp>
    </p:spTree>
    <p:extLst>
      <p:ext uri="{BB962C8B-B14F-4D97-AF65-F5344CB8AC3E}">
        <p14:creationId xmlns:p14="http://schemas.microsoft.com/office/powerpoint/2010/main" val="2650828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9F673-15C4-4B6C-86AF-696EBFBF8F5C}"/>
              </a:ext>
            </a:extLst>
          </p:cNvPr>
          <p:cNvSpPr>
            <a:spLocks noGrp="1"/>
          </p:cNvSpPr>
          <p:nvPr>
            <p:ph type="title"/>
          </p:nvPr>
        </p:nvSpPr>
        <p:spPr>
          <a:xfrm>
            <a:off x="4965430" y="629268"/>
            <a:ext cx="6586491" cy="1286160"/>
          </a:xfrm>
        </p:spPr>
        <p:txBody>
          <a:bodyPr anchor="b">
            <a:normAutofit/>
          </a:bodyPr>
          <a:lstStyle/>
          <a:p>
            <a:r>
              <a:rPr lang="en-US" sz="4100" dirty="0"/>
              <a:t>Adding the required Libraries</a:t>
            </a:r>
          </a:p>
        </p:txBody>
      </p:sp>
      <p:sp>
        <p:nvSpPr>
          <p:cNvPr id="3" name="Content Placeholder 2">
            <a:extLst>
              <a:ext uri="{FF2B5EF4-FFF2-40B4-BE49-F238E27FC236}">
                <a16:creationId xmlns:a16="http://schemas.microsoft.com/office/drawing/2014/main" id="{421044A8-DBF8-42CF-BB2F-CD991DE7AEBD}"/>
              </a:ext>
            </a:extLst>
          </p:cNvPr>
          <p:cNvSpPr>
            <a:spLocks noGrp="1"/>
          </p:cNvSpPr>
          <p:nvPr>
            <p:ph idx="1"/>
          </p:nvPr>
        </p:nvSpPr>
        <p:spPr>
          <a:xfrm>
            <a:off x="4965431" y="2438400"/>
            <a:ext cx="6586489" cy="3785419"/>
          </a:xfrm>
        </p:spPr>
        <p:txBody>
          <a:bodyPr>
            <a:normAutofit/>
          </a:bodyPr>
          <a:lstStyle/>
          <a:p>
            <a:pPr algn="just">
              <a:lnSpc>
                <a:spcPct val="100000"/>
              </a:lnSpc>
              <a:buFont typeface="Wingdings" panose="05000000000000000000" pitchFamily="2" charset="2"/>
              <a:buChar char="v"/>
            </a:pPr>
            <a:r>
              <a:rPr lang="en-US" sz="2400" dirty="0"/>
              <a:t>For developing GUI on touchscreen and further connecting the screen with ESP8266, 3 libraries need to installed in Arduino IDE before, flashing the code in ESP8266</a:t>
            </a:r>
          </a:p>
          <a:p>
            <a:pPr algn="just">
              <a:lnSpc>
                <a:spcPct val="100000"/>
              </a:lnSpc>
              <a:buFont typeface="Wingdings" panose="05000000000000000000" pitchFamily="2" charset="2"/>
              <a:buChar char="v"/>
            </a:pPr>
            <a:r>
              <a:rPr lang="en-US" sz="2400" dirty="0" err="1"/>
              <a:t>Adafruit_GFX</a:t>
            </a:r>
            <a:r>
              <a:rPr lang="en-US" sz="2400" dirty="0"/>
              <a:t>: This library is for the graphics.</a:t>
            </a:r>
          </a:p>
          <a:p>
            <a:pPr algn="just">
              <a:lnSpc>
                <a:spcPct val="100000"/>
              </a:lnSpc>
              <a:buFont typeface="Wingdings" panose="05000000000000000000" pitchFamily="2" charset="2"/>
              <a:buChar char="v"/>
            </a:pPr>
            <a:r>
              <a:rPr lang="en-US" sz="2400" dirty="0"/>
              <a:t>Adafruit_ILI9321: This library is for the TFT library.</a:t>
            </a:r>
          </a:p>
          <a:p>
            <a:pPr algn="just">
              <a:lnSpc>
                <a:spcPct val="100000"/>
              </a:lnSpc>
              <a:buFont typeface="Wingdings" panose="05000000000000000000" pitchFamily="2" charset="2"/>
              <a:buChar char="v"/>
            </a:pPr>
            <a:r>
              <a:rPr lang="en-US" sz="2400" dirty="0"/>
              <a:t>XP : For touch controller</a:t>
            </a:r>
          </a:p>
          <a:p>
            <a:endParaRPr lang="en-US" sz="2000" dirty="0"/>
          </a:p>
        </p:txBody>
      </p:sp>
      <p:pic>
        <p:nvPicPr>
          <p:cNvPr id="5" name="Picture 4" descr="Computer script on a screen">
            <a:extLst>
              <a:ext uri="{FF2B5EF4-FFF2-40B4-BE49-F238E27FC236}">
                <a16:creationId xmlns:a16="http://schemas.microsoft.com/office/drawing/2014/main" id="{E60A8491-411E-4908-9DF5-0843B0D50398}"/>
              </a:ext>
            </a:extLst>
          </p:cNvPr>
          <p:cNvPicPr>
            <a:picLocks noChangeAspect="1"/>
          </p:cNvPicPr>
          <p:nvPr/>
        </p:nvPicPr>
        <p:blipFill rotWithShape="1">
          <a:blip r:embed="rId2"/>
          <a:srcRect l="7554" r="47326"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4D3E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8154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A97C91-E788-40AA-BCFF-6DA8537C3576}"/>
              </a:ext>
            </a:extLst>
          </p:cNvPr>
          <p:cNvPicPr>
            <a:picLocks noChangeAspect="1"/>
          </p:cNvPicPr>
          <p:nvPr/>
        </p:nvPicPr>
        <p:blipFill>
          <a:blip r:embed="rId2"/>
          <a:stretch>
            <a:fillRect/>
          </a:stretch>
        </p:blipFill>
        <p:spPr>
          <a:xfrm>
            <a:off x="0" y="137160"/>
            <a:ext cx="12192000" cy="6583680"/>
          </a:xfrm>
          <a:prstGeom prst="rect">
            <a:avLst/>
          </a:prstGeom>
        </p:spPr>
      </p:pic>
      <p:sp>
        <p:nvSpPr>
          <p:cNvPr id="2" name="Rectangle 1">
            <a:extLst>
              <a:ext uri="{FF2B5EF4-FFF2-40B4-BE49-F238E27FC236}">
                <a16:creationId xmlns:a16="http://schemas.microsoft.com/office/drawing/2014/main" id="{C14E56CE-64A2-4A88-BA3F-C6C1F21899EE}"/>
              </a:ext>
            </a:extLst>
          </p:cNvPr>
          <p:cNvSpPr/>
          <p:nvPr/>
        </p:nvSpPr>
        <p:spPr>
          <a:xfrm>
            <a:off x="6696222" y="1223889"/>
            <a:ext cx="4164036" cy="11394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Steps to add library</a:t>
            </a:r>
          </a:p>
        </p:txBody>
      </p:sp>
      <p:cxnSp>
        <p:nvCxnSpPr>
          <p:cNvPr id="5" name="Connector: Elbow 4">
            <a:extLst>
              <a:ext uri="{FF2B5EF4-FFF2-40B4-BE49-F238E27FC236}">
                <a16:creationId xmlns:a16="http://schemas.microsoft.com/office/drawing/2014/main" id="{AC4A5AAD-36F5-4608-8A08-C43F821B517C}"/>
              </a:ext>
            </a:extLst>
          </p:cNvPr>
          <p:cNvCxnSpPr/>
          <p:nvPr/>
        </p:nvCxnSpPr>
        <p:spPr>
          <a:xfrm rot="10800000">
            <a:off x="2869810" y="1364567"/>
            <a:ext cx="3826413" cy="42203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42823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FEAB22-5379-4393-99E7-B233EDC56BE7}"/>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WHAT IS UI(USER INTERFACE)?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3CDBC1D-8231-4DB9-A5BD-00CAA5F69CA6}"/>
              </a:ext>
            </a:extLst>
          </p:cNvPr>
          <p:cNvSpPr>
            <a:spLocks noGrp="1"/>
          </p:cNvSpPr>
          <p:nvPr>
            <p:ph idx="1"/>
          </p:nvPr>
        </p:nvSpPr>
        <p:spPr>
          <a:xfrm>
            <a:off x="4447308" y="591344"/>
            <a:ext cx="6906491" cy="5585619"/>
          </a:xfrm>
        </p:spPr>
        <p:txBody>
          <a:bodyPr anchor="ctr">
            <a:normAutofit/>
          </a:bodyPr>
          <a:lstStyle/>
          <a:p>
            <a:pPr algn="just">
              <a:lnSpc>
                <a:spcPct val="100000"/>
              </a:lnSpc>
              <a:buFont typeface="Wingdings" panose="05000000000000000000" pitchFamily="2" charset="2"/>
              <a:buChar char="v"/>
            </a:pPr>
            <a:r>
              <a:rPr lang="en-US" b="0" i="0" dirty="0">
                <a:effectLst/>
                <a:latin typeface="+mj-lt"/>
              </a:rPr>
              <a:t>User interface, or UI, describes the way in which a human interacts with a machine. Though technically something as simple as a light switch could be considered an instrument of UI, most modern references relate to computers and other electronic devices</a:t>
            </a:r>
          </a:p>
          <a:p>
            <a:pPr algn="just">
              <a:lnSpc>
                <a:spcPct val="100000"/>
              </a:lnSpc>
              <a:buFont typeface="Wingdings" panose="05000000000000000000" pitchFamily="2" charset="2"/>
              <a:buChar char="v"/>
            </a:pPr>
            <a:r>
              <a:rPr lang="en-US" b="0" i="0" dirty="0">
                <a:effectLst/>
                <a:latin typeface="+mj-lt"/>
              </a:rPr>
              <a:t>UI makes the exchange between users and machines possible. Without it, this vital form of communication ceases to exist.</a:t>
            </a:r>
            <a:endParaRPr lang="en-US" dirty="0">
              <a:latin typeface="+mj-lt"/>
            </a:endParaRPr>
          </a:p>
        </p:txBody>
      </p:sp>
    </p:spTree>
    <p:extLst>
      <p:ext uri="{BB962C8B-B14F-4D97-AF65-F5344CB8AC3E}">
        <p14:creationId xmlns:p14="http://schemas.microsoft.com/office/powerpoint/2010/main" val="523710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D08FB9-12C3-4B6F-8F98-4146952606CA}"/>
              </a:ext>
            </a:extLst>
          </p:cNvPr>
          <p:cNvPicPr>
            <a:picLocks noChangeAspect="1"/>
          </p:cNvPicPr>
          <p:nvPr/>
        </p:nvPicPr>
        <p:blipFill>
          <a:blip r:embed="rId2"/>
          <a:stretch>
            <a:fillRect/>
          </a:stretch>
        </p:blipFill>
        <p:spPr>
          <a:xfrm>
            <a:off x="0" y="128016"/>
            <a:ext cx="12192000" cy="6601968"/>
          </a:xfrm>
          <a:prstGeom prst="rect">
            <a:avLst/>
          </a:prstGeom>
        </p:spPr>
      </p:pic>
    </p:spTree>
    <p:extLst>
      <p:ext uri="{BB962C8B-B14F-4D97-AF65-F5344CB8AC3E}">
        <p14:creationId xmlns:p14="http://schemas.microsoft.com/office/powerpoint/2010/main" val="2550126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 email&#10;&#10;Description automatically generated">
            <a:extLst>
              <a:ext uri="{FF2B5EF4-FFF2-40B4-BE49-F238E27FC236}">
                <a16:creationId xmlns:a16="http://schemas.microsoft.com/office/drawing/2014/main" id="{35B89CF9-1EEC-44C8-B1E0-B083CF700C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046857" cy="6487885"/>
          </a:xfrm>
          <a:prstGeom prst="rect">
            <a:avLst/>
          </a:prstGeom>
        </p:spPr>
      </p:pic>
    </p:spTree>
    <p:extLst>
      <p:ext uri="{BB962C8B-B14F-4D97-AF65-F5344CB8AC3E}">
        <p14:creationId xmlns:p14="http://schemas.microsoft.com/office/powerpoint/2010/main" val="192995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Graphical user interface, text, application, email&#10;&#10;Description automatically generated">
            <a:extLst>
              <a:ext uri="{FF2B5EF4-FFF2-40B4-BE49-F238E27FC236}">
                <a16:creationId xmlns:a16="http://schemas.microsoft.com/office/drawing/2014/main" id="{29E4BD58-DAAD-4609-97A3-282D9A06B373}"/>
              </a:ext>
            </a:extLst>
          </p:cNvPr>
          <p:cNvPicPr>
            <a:picLocks noChangeAspect="1"/>
          </p:cNvPicPr>
          <p:nvPr/>
        </p:nvPicPr>
        <p:blipFill rotWithShape="1">
          <a:blip r:embed="rId2">
            <a:extLst>
              <a:ext uri="{28A0092B-C50C-407E-A947-70E740481C1C}">
                <a14:useLocalDpi xmlns:a14="http://schemas.microsoft.com/office/drawing/2010/main" val="0"/>
              </a:ext>
            </a:extLst>
          </a:blip>
          <a:srcRect r="2204"/>
          <a:stretch/>
        </p:blipFill>
        <p:spPr>
          <a:xfrm>
            <a:off x="20" y="1282"/>
            <a:ext cx="12191980" cy="6856718"/>
          </a:xfrm>
          <a:prstGeom prst="rect">
            <a:avLst/>
          </a:prstGeom>
        </p:spPr>
      </p:pic>
    </p:spTree>
    <p:extLst>
      <p:ext uri="{BB962C8B-B14F-4D97-AF65-F5344CB8AC3E}">
        <p14:creationId xmlns:p14="http://schemas.microsoft.com/office/powerpoint/2010/main" val="2650809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72B05AA-6176-4D5C-BC27-168A25625C93}"/>
              </a:ext>
            </a:extLst>
          </p:cNvPr>
          <p:cNvSpPr>
            <a:spLocks noGrp="1"/>
          </p:cNvSpPr>
          <p:nvPr>
            <p:ph type="title"/>
          </p:nvPr>
        </p:nvSpPr>
        <p:spPr>
          <a:xfrm>
            <a:off x="635000" y="640823"/>
            <a:ext cx="3418659" cy="5583148"/>
          </a:xfrm>
        </p:spPr>
        <p:txBody>
          <a:bodyPr anchor="ctr">
            <a:normAutofit/>
          </a:bodyPr>
          <a:lstStyle/>
          <a:p>
            <a:r>
              <a:rPr lang="en-US" sz="5400"/>
              <a:t>Touch calibration </a:t>
            </a:r>
          </a:p>
        </p:txBody>
      </p:sp>
      <p:sp>
        <p:nvSpPr>
          <p:cNvPr id="1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3">
            <a:extLst>
              <a:ext uri="{FF2B5EF4-FFF2-40B4-BE49-F238E27FC236}">
                <a16:creationId xmlns:a16="http://schemas.microsoft.com/office/drawing/2014/main" id="{D185FCDC-843C-4482-9DB1-5197B3DBE80F}"/>
              </a:ext>
            </a:extLst>
          </p:cNvPr>
          <p:cNvGraphicFramePr>
            <a:graphicFrameLocks noGrp="1"/>
          </p:cNvGraphicFramePr>
          <p:nvPr>
            <p:ph idx="1"/>
            <p:extLst>
              <p:ext uri="{D42A27DB-BD31-4B8C-83A1-F6EECF244321}">
                <p14:modId xmlns:p14="http://schemas.microsoft.com/office/powerpoint/2010/main" val="97246688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23169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4852-F860-421A-858D-DF55FF383853}"/>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a:t>Output</a:t>
            </a:r>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picture containing text, electronics&#10;&#10;Description automatically generated">
            <a:extLst>
              <a:ext uri="{FF2B5EF4-FFF2-40B4-BE49-F238E27FC236}">
                <a16:creationId xmlns:a16="http://schemas.microsoft.com/office/drawing/2014/main" id="{88826DD1-E061-46B7-B2C1-346FBEDF3EC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621" r="-2" b="11996"/>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1482640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mputer script on a screen">
            <a:extLst>
              <a:ext uri="{FF2B5EF4-FFF2-40B4-BE49-F238E27FC236}">
                <a16:creationId xmlns:a16="http://schemas.microsoft.com/office/drawing/2014/main" id="{83901C02-0398-409E-8D56-940668126DC4}"/>
              </a:ext>
            </a:extLst>
          </p:cNvPr>
          <p:cNvPicPr>
            <a:picLocks noChangeAspect="1"/>
          </p:cNvPicPr>
          <p:nvPr/>
        </p:nvPicPr>
        <p:blipFill rotWithShape="1">
          <a:blip r:embed="rId2"/>
          <a:srcRect t="5981" b="9749"/>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C6F2F8-C252-473B-B3A4-98056C3AEE2A}"/>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CODING</a:t>
            </a:r>
          </a:p>
        </p:txBody>
      </p:sp>
    </p:spTree>
    <p:extLst>
      <p:ext uri="{BB962C8B-B14F-4D97-AF65-F5344CB8AC3E}">
        <p14:creationId xmlns:p14="http://schemas.microsoft.com/office/powerpoint/2010/main" val="2578603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A67CA94-8010-46EF-A1D0-18D805B2E582}"/>
              </a:ext>
            </a:extLst>
          </p:cNvPr>
          <p:cNvSpPr>
            <a:spLocks noGrp="1"/>
          </p:cNvSpPr>
          <p:nvPr>
            <p:ph type="body" sz="half" idx="2"/>
          </p:nvPr>
        </p:nvSpPr>
        <p:spPr>
          <a:xfrm>
            <a:off x="839788" y="1190171"/>
            <a:ext cx="3932237" cy="4678817"/>
          </a:xfrm>
        </p:spPr>
        <p:txBody>
          <a:bodyPr/>
          <a:lstStyle/>
          <a:p>
            <a:pPr marL="342900" indent="-342900" algn="just">
              <a:buFont typeface="Wingdings" panose="05000000000000000000" pitchFamily="2" charset="2"/>
              <a:buChar char="v"/>
            </a:pPr>
            <a:r>
              <a:rPr lang="en-US" sz="2400" dirty="0"/>
              <a:t>Here, all the libraries required for the GUI are included in the code.</a:t>
            </a:r>
          </a:p>
          <a:p>
            <a:pPr marL="342900" indent="-342900" algn="just">
              <a:buFont typeface="Wingdings" panose="05000000000000000000" pitchFamily="2" charset="2"/>
              <a:buChar char="v"/>
            </a:pPr>
            <a:r>
              <a:rPr lang="en-US" sz="2400" dirty="0"/>
              <a:t>The CS and DC are defined in the code</a:t>
            </a:r>
          </a:p>
          <a:p>
            <a:pPr marL="342900" indent="-342900" algn="just">
              <a:buFont typeface="Wingdings" panose="05000000000000000000" pitchFamily="2" charset="2"/>
              <a:buChar char="v"/>
            </a:pPr>
            <a:r>
              <a:rPr lang="en-US" sz="2400" dirty="0"/>
              <a:t>Some integer and string variables are initialized.</a:t>
            </a:r>
          </a:p>
          <a:p>
            <a:pPr marL="342900" indent="-342900" algn="just">
              <a:buFont typeface="Wingdings" panose="05000000000000000000" pitchFamily="2" charset="2"/>
              <a:buChar char="v"/>
            </a:pPr>
            <a:r>
              <a:rPr lang="en-US" sz="2400" dirty="0"/>
              <a:t>The basic configuration for button and text field are defined as global</a:t>
            </a:r>
          </a:p>
          <a:p>
            <a:endParaRPr lang="en-US" dirty="0"/>
          </a:p>
        </p:txBody>
      </p:sp>
      <p:pic>
        <p:nvPicPr>
          <p:cNvPr id="4" name="Picture 3" descr="Text&#10;&#10;Description automatically generated with medium confidence">
            <a:extLst>
              <a:ext uri="{FF2B5EF4-FFF2-40B4-BE49-F238E27FC236}">
                <a16:creationId xmlns:a16="http://schemas.microsoft.com/office/drawing/2014/main" id="{70276D51-6EF8-48CE-ADB6-9FA17551D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1404" y="827314"/>
            <a:ext cx="6587396" cy="5413829"/>
          </a:xfrm>
          <a:prstGeom prst="rect">
            <a:avLst/>
          </a:prstGeom>
        </p:spPr>
      </p:pic>
    </p:spTree>
    <p:extLst>
      <p:ext uri="{BB962C8B-B14F-4D97-AF65-F5344CB8AC3E}">
        <p14:creationId xmlns:p14="http://schemas.microsoft.com/office/powerpoint/2010/main" val="2182870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Text&#10;&#10;Description automatically generated">
            <a:extLst>
              <a:ext uri="{FF2B5EF4-FFF2-40B4-BE49-F238E27FC236}">
                <a16:creationId xmlns:a16="http://schemas.microsoft.com/office/drawing/2014/main" id="{902FF5AF-E536-49B9-9B5D-38D606D38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657" y="246743"/>
            <a:ext cx="11364686" cy="6611257"/>
          </a:xfrm>
          <a:prstGeom prst="rect">
            <a:avLst/>
          </a:prstGeom>
        </p:spPr>
      </p:pic>
      <p:sp>
        <p:nvSpPr>
          <p:cNvPr id="16" name="Title 15">
            <a:extLst>
              <a:ext uri="{FF2B5EF4-FFF2-40B4-BE49-F238E27FC236}">
                <a16:creationId xmlns:a16="http://schemas.microsoft.com/office/drawing/2014/main" id="{F81E5F5B-1095-4B9E-A816-73A737932331}"/>
              </a:ext>
            </a:extLst>
          </p:cNvPr>
          <p:cNvSpPr>
            <a:spLocks noGrp="1"/>
          </p:cNvSpPr>
          <p:nvPr>
            <p:ph type="title"/>
          </p:nvPr>
        </p:nvSpPr>
        <p:spPr>
          <a:xfrm>
            <a:off x="5588000" y="3671668"/>
            <a:ext cx="5994400" cy="2757267"/>
          </a:xfrm>
        </p:spPr>
        <p:txBody>
          <a:bodyPr>
            <a:normAutofit/>
          </a:bodyPr>
          <a:lstStyle/>
          <a:p>
            <a:r>
              <a:rPr lang="en-US" sz="2000" dirty="0"/>
              <a:t>The text field length is defined with size of 12</a:t>
            </a:r>
            <a:br>
              <a:rPr lang="en-US" sz="2000" dirty="0"/>
            </a:br>
            <a:r>
              <a:rPr lang="en-US" sz="2000" dirty="0"/>
              <a:t>Here, all the labels for buttons and there colors are defined. As all the numeric are defined with RED color and the Enter is defined with DARKGREEN, Clear with DARKGREY, and – with YELLOW.</a:t>
            </a:r>
            <a:br>
              <a:rPr lang="en-US" sz="2000" dirty="0"/>
            </a:br>
            <a:r>
              <a:rPr lang="en-US" sz="2000" dirty="0"/>
              <a:t>The #, * are defined with orange.</a:t>
            </a:r>
          </a:p>
        </p:txBody>
      </p:sp>
    </p:spTree>
    <p:extLst>
      <p:ext uri="{BB962C8B-B14F-4D97-AF65-F5344CB8AC3E}">
        <p14:creationId xmlns:p14="http://schemas.microsoft.com/office/powerpoint/2010/main" val="650055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479CF243-433F-43BC-A5B9-D15B4FEF8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030" y="348343"/>
            <a:ext cx="11195426" cy="6270171"/>
          </a:xfrm>
          <a:prstGeom prst="rect">
            <a:avLst/>
          </a:prstGeom>
        </p:spPr>
      </p:pic>
      <p:sp>
        <p:nvSpPr>
          <p:cNvPr id="5" name="Title 4">
            <a:extLst>
              <a:ext uri="{FF2B5EF4-FFF2-40B4-BE49-F238E27FC236}">
                <a16:creationId xmlns:a16="http://schemas.microsoft.com/office/drawing/2014/main" id="{57B98472-B367-454D-9F82-DF8C934C57EF}"/>
              </a:ext>
            </a:extLst>
          </p:cNvPr>
          <p:cNvSpPr>
            <a:spLocks noGrp="1"/>
          </p:cNvSpPr>
          <p:nvPr>
            <p:ph type="title"/>
          </p:nvPr>
        </p:nvSpPr>
        <p:spPr>
          <a:xfrm>
            <a:off x="6894732" y="1814733"/>
            <a:ext cx="5297268" cy="2082018"/>
          </a:xfrm>
        </p:spPr>
        <p:txBody>
          <a:bodyPr>
            <a:normAutofit/>
          </a:bodyPr>
          <a:lstStyle/>
          <a:p>
            <a:r>
              <a:rPr lang="en-US" sz="1800" dirty="0"/>
              <a:t>Here, the buttons and text field are created as per values that are defined above. </a:t>
            </a:r>
            <a:br>
              <a:rPr lang="en-US" sz="1800" dirty="0"/>
            </a:br>
            <a:r>
              <a:rPr lang="en-US" sz="1800" dirty="0"/>
              <a:t>Buttons are created with </a:t>
            </a:r>
            <a:r>
              <a:rPr lang="en-US" sz="1800" dirty="0" err="1"/>
              <a:t>drawbutton</a:t>
            </a:r>
            <a:r>
              <a:rPr lang="en-US" sz="1800" dirty="0"/>
              <a:t> command and text field is created with </a:t>
            </a:r>
            <a:r>
              <a:rPr lang="en-US" sz="1800" dirty="0" err="1"/>
              <a:t>drawrect</a:t>
            </a:r>
            <a:r>
              <a:rPr lang="en-US" sz="1800" dirty="0"/>
              <a:t> command</a:t>
            </a:r>
          </a:p>
        </p:txBody>
      </p:sp>
    </p:spTree>
    <p:extLst>
      <p:ext uri="{BB962C8B-B14F-4D97-AF65-F5344CB8AC3E}">
        <p14:creationId xmlns:p14="http://schemas.microsoft.com/office/powerpoint/2010/main" val="3540048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E67FF1FA-093C-4744-9075-AD6762EA82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71" y="508000"/>
            <a:ext cx="11059886" cy="5936343"/>
          </a:xfrm>
          <a:prstGeom prst="rect">
            <a:avLst/>
          </a:prstGeom>
        </p:spPr>
      </p:pic>
      <p:sp>
        <p:nvSpPr>
          <p:cNvPr id="2" name="Rectangle 1">
            <a:extLst>
              <a:ext uri="{FF2B5EF4-FFF2-40B4-BE49-F238E27FC236}">
                <a16:creationId xmlns:a16="http://schemas.microsoft.com/office/drawing/2014/main" id="{6A95B2A6-0290-49B5-881A-0C05BAF8B945}"/>
              </a:ext>
            </a:extLst>
          </p:cNvPr>
          <p:cNvSpPr/>
          <p:nvPr/>
        </p:nvSpPr>
        <p:spPr>
          <a:xfrm>
            <a:off x="7146388" y="633046"/>
            <a:ext cx="423437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When the button is pressed </a:t>
            </a:r>
          </a:p>
        </p:txBody>
      </p:sp>
      <p:cxnSp>
        <p:nvCxnSpPr>
          <p:cNvPr id="5" name="Connector: Elbow 4">
            <a:extLst>
              <a:ext uri="{FF2B5EF4-FFF2-40B4-BE49-F238E27FC236}">
                <a16:creationId xmlns:a16="http://schemas.microsoft.com/office/drawing/2014/main" id="{77FB89FF-8B60-411D-A525-11DE1AC66FD2}"/>
              </a:ext>
            </a:extLst>
          </p:cNvPr>
          <p:cNvCxnSpPr/>
          <p:nvPr/>
        </p:nvCxnSpPr>
        <p:spPr>
          <a:xfrm rot="10800000" flipV="1">
            <a:off x="5567457" y="1111348"/>
            <a:ext cx="1420837" cy="56114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97A45997-52A9-43B3-99BC-CD10AD30A977}"/>
              </a:ext>
            </a:extLst>
          </p:cNvPr>
          <p:cNvSpPr/>
          <p:nvPr/>
        </p:nvSpPr>
        <p:spPr>
          <a:xfrm>
            <a:off x="7343335" y="3305908"/>
            <a:ext cx="3474720"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To released the button </a:t>
            </a:r>
          </a:p>
        </p:txBody>
      </p:sp>
      <p:cxnSp>
        <p:nvCxnSpPr>
          <p:cNvPr id="8" name="Connector: Elbow 7">
            <a:extLst>
              <a:ext uri="{FF2B5EF4-FFF2-40B4-BE49-F238E27FC236}">
                <a16:creationId xmlns:a16="http://schemas.microsoft.com/office/drawing/2014/main" id="{0F02993C-F336-4FAE-9880-73511B4A54FF}"/>
              </a:ext>
            </a:extLst>
          </p:cNvPr>
          <p:cNvCxnSpPr/>
          <p:nvPr/>
        </p:nvCxnSpPr>
        <p:spPr>
          <a:xfrm rot="10800000">
            <a:off x="5753687" y="3429000"/>
            <a:ext cx="1589649" cy="32707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24715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55AE38-3F2B-4D4E-A0B5-A3C024B1538C}"/>
              </a:ext>
            </a:extLst>
          </p:cNvPr>
          <p:cNvSpPr>
            <a:spLocks noGrp="1"/>
          </p:cNvSpPr>
          <p:nvPr>
            <p:ph type="title"/>
          </p:nvPr>
        </p:nvSpPr>
        <p:spPr>
          <a:xfrm>
            <a:off x="686834" y="591344"/>
            <a:ext cx="3200400" cy="5585619"/>
          </a:xfrm>
        </p:spPr>
        <p:txBody>
          <a:bodyPr>
            <a:normAutofit/>
          </a:bodyPr>
          <a:lstStyle/>
          <a:p>
            <a:r>
              <a:rPr lang="en-US">
                <a:solidFill>
                  <a:srgbClr val="FFFFFF"/>
                </a:solidFill>
              </a:rPr>
              <a:t>Goal of UI?</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4294764-7CF3-4B48-A946-BD3C154D79EC}"/>
              </a:ext>
            </a:extLst>
          </p:cNvPr>
          <p:cNvSpPr>
            <a:spLocks noGrp="1"/>
          </p:cNvSpPr>
          <p:nvPr>
            <p:ph idx="1"/>
          </p:nvPr>
        </p:nvSpPr>
        <p:spPr>
          <a:xfrm>
            <a:off x="4447308" y="591344"/>
            <a:ext cx="6906491" cy="5585619"/>
          </a:xfrm>
        </p:spPr>
        <p:txBody>
          <a:bodyPr anchor="ctr">
            <a:normAutofit/>
          </a:bodyPr>
          <a:lstStyle/>
          <a:p>
            <a:pPr algn="just">
              <a:buFont typeface="Wingdings" panose="05000000000000000000" pitchFamily="2" charset="2"/>
              <a:buChar char="v"/>
            </a:pPr>
            <a:r>
              <a:rPr lang="en-US" b="0" i="0" dirty="0">
                <a:effectLst/>
                <a:latin typeface="+mj-lt"/>
              </a:rPr>
              <a:t>User interfaces enable users to effectively control the computer or device they are interacting with. This is the main principle of UI technology.</a:t>
            </a:r>
            <a:endParaRPr lang="en-US" dirty="0">
              <a:latin typeface="+mj-lt"/>
            </a:endParaRPr>
          </a:p>
        </p:txBody>
      </p:sp>
    </p:spTree>
    <p:extLst>
      <p:ext uri="{BB962C8B-B14F-4D97-AF65-F5344CB8AC3E}">
        <p14:creationId xmlns:p14="http://schemas.microsoft.com/office/powerpoint/2010/main" val="15435968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DE8B0CAA-673E-480C-9BB4-56158F9923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857" y="449943"/>
            <a:ext cx="10595875" cy="6110514"/>
          </a:xfrm>
          <a:prstGeom prst="rect">
            <a:avLst/>
          </a:prstGeom>
        </p:spPr>
      </p:pic>
      <p:sp>
        <p:nvSpPr>
          <p:cNvPr id="2" name="Rectangle 1">
            <a:extLst>
              <a:ext uri="{FF2B5EF4-FFF2-40B4-BE49-F238E27FC236}">
                <a16:creationId xmlns:a16="http://schemas.microsoft.com/office/drawing/2014/main" id="{76A94848-600B-451B-A8D2-5B7B259C629D}"/>
              </a:ext>
            </a:extLst>
          </p:cNvPr>
          <p:cNvSpPr/>
          <p:nvPr/>
        </p:nvSpPr>
        <p:spPr>
          <a:xfrm>
            <a:off x="8257735" y="297543"/>
            <a:ext cx="3571408" cy="13483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Reading the values for touch screen, like this part help in the display the content in the text field, when the button is pressed.</a:t>
            </a:r>
          </a:p>
        </p:txBody>
      </p:sp>
      <p:cxnSp>
        <p:nvCxnSpPr>
          <p:cNvPr id="5" name="Connector: Elbow 4">
            <a:extLst>
              <a:ext uri="{FF2B5EF4-FFF2-40B4-BE49-F238E27FC236}">
                <a16:creationId xmlns:a16="http://schemas.microsoft.com/office/drawing/2014/main" id="{4AB9C23C-D587-4F3A-9588-F58AE5555DB3}"/>
              </a:ext>
            </a:extLst>
          </p:cNvPr>
          <p:cNvCxnSpPr>
            <a:cxnSpLocks/>
          </p:cNvCxnSpPr>
          <p:nvPr/>
        </p:nvCxnSpPr>
        <p:spPr>
          <a:xfrm rot="10800000">
            <a:off x="3165233" y="787791"/>
            <a:ext cx="5092503" cy="18394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5BCE8CDA-2BE2-46ED-9270-A26B2777D035}"/>
              </a:ext>
            </a:extLst>
          </p:cNvPr>
          <p:cNvSpPr/>
          <p:nvPr/>
        </p:nvSpPr>
        <p:spPr>
          <a:xfrm>
            <a:off x="8482818" y="2912012"/>
            <a:ext cx="2799471" cy="11394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The will help to clear the content from the text field</a:t>
            </a:r>
          </a:p>
        </p:txBody>
      </p:sp>
      <p:cxnSp>
        <p:nvCxnSpPr>
          <p:cNvPr id="8" name="Connector: Elbow 7">
            <a:extLst>
              <a:ext uri="{FF2B5EF4-FFF2-40B4-BE49-F238E27FC236}">
                <a16:creationId xmlns:a16="http://schemas.microsoft.com/office/drawing/2014/main" id="{348016BE-A547-4B7D-9F64-504CB715DE27}"/>
              </a:ext>
            </a:extLst>
          </p:cNvPr>
          <p:cNvCxnSpPr/>
          <p:nvPr/>
        </p:nvCxnSpPr>
        <p:spPr>
          <a:xfrm rot="10800000">
            <a:off x="3460652" y="2703118"/>
            <a:ext cx="5022166" cy="72588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D831C1E8-663B-452C-8D6D-1E43A30FA293}"/>
              </a:ext>
            </a:extLst>
          </p:cNvPr>
          <p:cNvSpPr/>
          <p:nvPr/>
        </p:nvSpPr>
        <p:spPr>
          <a:xfrm>
            <a:off x="8820443" y="4923692"/>
            <a:ext cx="3008700" cy="11394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This will help the user to update the text field</a:t>
            </a:r>
          </a:p>
        </p:txBody>
      </p:sp>
      <p:cxnSp>
        <p:nvCxnSpPr>
          <p:cNvPr id="11" name="Connector: Elbow 10">
            <a:extLst>
              <a:ext uri="{FF2B5EF4-FFF2-40B4-BE49-F238E27FC236}">
                <a16:creationId xmlns:a16="http://schemas.microsoft.com/office/drawing/2014/main" id="{1DA2BEE4-5A40-43ED-B811-E15509C24B32}"/>
              </a:ext>
            </a:extLst>
          </p:cNvPr>
          <p:cNvCxnSpPr/>
          <p:nvPr/>
        </p:nvCxnSpPr>
        <p:spPr>
          <a:xfrm rot="10800000">
            <a:off x="5106573" y="5120640"/>
            <a:ext cx="3699803" cy="37982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11166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medium confidence">
            <a:extLst>
              <a:ext uri="{FF2B5EF4-FFF2-40B4-BE49-F238E27FC236}">
                <a16:creationId xmlns:a16="http://schemas.microsoft.com/office/drawing/2014/main" id="{88DF4749-4C91-4758-AD5F-35CD773202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056" y="556534"/>
            <a:ext cx="10827658" cy="5936341"/>
          </a:xfrm>
          <a:prstGeom prst="rect">
            <a:avLst/>
          </a:prstGeom>
        </p:spPr>
      </p:pic>
      <p:sp>
        <p:nvSpPr>
          <p:cNvPr id="4" name="Title 3">
            <a:extLst>
              <a:ext uri="{FF2B5EF4-FFF2-40B4-BE49-F238E27FC236}">
                <a16:creationId xmlns:a16="http://schemas.microsoft.com/office/drawing/2014/main" id="{5F03D474-E002-4B16-9D15-FAD84A3FAD24}"/>
              </a:ext>
            </a:extLst>
          </p:cNvPr>
          <p:cNvSpPr>
            <a:spLocks noGrp="1"/>
          </p:cNvSpPr>
          <p:nvPr>
            <p:ph type="title"/>
          </p:nvPr>
        </p:nvSpPr>
        <p:spPr>
          <a:xfrm>
            <a:off x="7039428" y="365125"/>
            <a:ext cx="4934857" cy="2755446"/>
          </a:xfrm>
        </p:spPr>
        <p:txBody>
          <a:bodyPr>
            <a:normAutofit/>
          </a:bodyPr>
          <a:lstStyle/>
          <a:p>
            <a:pPr algn="just">
              <a:lnSpc>
                <a:spcPct val="100000"/>
              </a:lnSpc>
            </a:pPr>
            <a:r>
              <a:rPr lang="en-US" sz="2000" dirty="0"/>
              <a:t>If the wrong password entered, the message SORRY WRONG ONE will appear on the screen, and then delay of 5 seconds all the buttons and text field will clear and again  </a:t>
            </a:r>
            <a:r>
              <a:rPr lang="en-US" sz="2000" dirty="0" err="1"/>
              <a:t>fg</a:t>
            </a:r>
            <a:r>
              <a:rPr lang="en-US" sz="2000" dirty="0"/>
              <a:t>() function is called.</a:t>
            </a:r>
          </a:p>
        </p:txBody>
      </p:sp>
      <p:sp>
        <p:nvSpPr>
          <p:cNvPr id="2" name="Rectangle 1">
            <a:extLst>
              <a:ext uri="{FF2B5EF4-FFF2-40B4-BE49-F238E27FC236}">
                <a16:creationId xmlns:a16="http://schemas.microsoft.com/office/drawing/2014/main" id="{3AA79512-57E5-4768-9B54-4199A4A47AF2}"/>
              </a:ext>
            </a:extLst>
          </p:cNvPr>
          <p:cNvSpPr/>
          <p:nvPr/>
        </p:nvSpPr>
        <p:spPr>
          <a:xfrm>
            <a:off x="7258929" y="4037428"/>
            <a:ext cx="4600136" cy="12520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Once the buttons are pressed, whether they are wrong or correct, all the buttons are cleared from the screen with some delay and again appear on the screen </a:t>
            </a:r>
          </a:p>
        </p:txBody>
      </p:sp>
      <p:cxnSp>
        <p:nvCxnSpPr>
          <p:cNvPr id="6" name="Connector: Elbow 5">
            <a:extLst>
              <a:ext uri="{FF2B5EF4-FFF2-40B4-BE49-F238E27FC236}">
                <a16:creationId xmlns:a16="http://schemas.microsoft.com/office/drawing/2014/main" id="{2D308AE9-F92C-4B7E-AC11-9A932B8E1E96}"/>
              </a:ext>
            </a:extLst>
          </p:cNvPr>
          <p:cNvCxnSpPr>
            <a:cxnSpLocks/>
          </p:cNvCxnSpPr>
          <p:nvPr/>
        </p:nvCxnSpPr>
        <p:spPr>
          <a:xfrm rot="10800000">
            <a:off x="5261317" y="3924886"/>
            <a:ext cx="1997613" cy="73152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CF340FD1-5702-4A7C-8855-C7D74524D22C}"/>
              </a:ext>
            </a:extLst>
          </p:cNvPr>
          <p:cNvSpPr/>
          <p:nvPr/>
        </p:nvSpPr>
        <p:spPr>
          <a:xfrm>
            <a:off x="6654018" y="5936566"/>
            <a:ext cx="4149970" cy="5523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Again calling the function </a:t>
            </a:r>
          </a:p>
        </p:txBody>
      </p:sp>
      <p:cxnSp>
        <p:nvCxnSpPr>
          <p:cNvPr id="12" name="Connector: Elbow 11">
            <a:extLst>
              <a:ext uri="{FF2B5EF4-FFF2-40B4-BE49-F238E27FC236}">
                <a16:creationId xmlns:a16="http://schemas.microsoft.com/office/drawing/2014/main" id="{B53FB125-B3AF-45FD-AB20-0116D79E80AE}"/>
              </a:ext>
            </a:extLst>
          </p:cNvPr>
          <p:cNvCxnSpPr/>
          <p:nvPr/>
        </p:nvCxnSpPr>
        <p:spPr>
          <a:xfrm rot="10800000">
            <a:off x="2011680" y="6049109"/>
            <a:ext cx="4642338" cy="15720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569728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with low confidence">
            <a:extLst>
              <a:ext uri="{FF2B5EF4-FFF2-40B4-BE49-F238E27FC236}">
                <a16:creationId xmlns:a16="http://schemas.microsoft.com/office/drawing/2014/main" id="{FA8BD29A-97E3-433E-A4B3-F8B632ED1C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943" y="406400"/>
            <a:ext cx="9592826" cy="6168571"/>
          </a:xfrm>
          <a:prstGeom prst="rect">
            <a:avLst/>
          </a:prstGeom>
        </p:spPr>
      </p:pic>
      <p:sp>
        <p:nvSpPr>
          <p:cNvPr id="6" name="Title 5">
            <a:extLst>
              <a:ext uri="{FF2B5EF4-FFF2-40B4-BE49-F238E27FC236}">
                <a16:creationId xmlns:a16="http://schemas.microsoft.com/office/drawing/2014/main" id="{9C32443D-4207-4F8D-951B-C0F259A7E6E6}"/>
              </a:ext>
            </a:extLst>
          </p:cNvPr>
          <p:cNvSpPr>
            <a:spLocks noGrp="1"/>
          </p:cNvSpPr>
          <p:nvPr>
            <p:ph type="title"/>
          </p:nvPr>
        </p:nvSpPr>
        <p:spPr>
          <a:xfrm>
            <a:off x="7199086" y="365125"/>
            <a:ext cx="4833257" cy="3669846"/>
          </a:xfrm>
        </p:spPr>
        <p:txBody>
          <a:bodyPr>
            <a:normAutofit/>
          </a:bodyPr>
          <a:lstStyle/>
          <a:p>
            <a:pPr>
              <a:lnSpc>
                <a:spcPct val="100000"/>
              </a:lnSpc>
            </a:pPr>
            <a:r>
              <a:rPr lang="en-US" sz="2000" dirty="0"/>
              <a:t>This part shows that there are 2 users to the locker and there are two passwords saved in the code.</a:t>
            </a:r>
            <a:br>
              <a:rPr lang="en-US" sz="2000" dirty="0"/>
            </a:br>
            <a:r>
              <a:rPr lang="en-US" sz="2000" dirty="0"/>
              <a:t>Enter “690” returns WELCOME OWNER.</a:t>
            </a:r>
            <a:br>
              <a:rPr lang="en-US" sz="2000" dirty="0"/>
            </a:br>
            <a:r>
              <a:rPr lang="en-US" sz="2000" dirty="0"/>
              <a:t>Entering “137” returns the WELCOME CO-OWNER.</a:t>
            </a:r>
            <a:br>
              <a:rPr lang="en-US" sz="2000" dirty="0"/>
            </a:br>
            <a:endParaRPr lang="en-US" sz="2000" dirty="0"/>
          </a:p>
        </p:txBody>
      </p:sp>
    </p:spTree>
    <p:extLst>
      <p:ext uri="{BB962C8B-B14F-4D97-AF65-F5344CB8AC3E}">
        <p14:creationId xmlns:p14="http://schemas.microsoft.com/office/powerpoint/2010/main" val="10737235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57676-53ED-4125-9C05-381B6AC49CCD}"/>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output</a:t>
            </a:r>
          </a:p>
        </p:txBody>
      </p:sp>
      <p:pic>
        <p:nvPicPr>
          <p:cNvPr id="11" name="Content Placeholder 10" descr="A close-up of a computer screen&#10;&#10;Description automatically generated with medium confidence">
            <a:extLst>
              <a:ext uri="{FF2B5EF4-FFF2-40B4-BE49-F238E27FC236}">
                <a16:creationId xmlns:a16="http://schemas.microsoft.com/office/drawing/2014/main" id="{FC89A29C-67F5-4307-817B-482352DB7560}"/>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9934" r="682" b="-2"/>
          <a:stretch/>
        </p:blipFill>
        <p:spPr>
          <a:xfrm rot="5400000">
            <a:off x="1155224" y="1453965"/>
            <a:ext cx="3890357" cy="5803323"/>
          </a:xfrm>
          <a:prstGeom prst="rect">
            <a:avLst/>
          </a:prstGeom>
        </p:spPr>
      </p:pic>
      <p:pic>
        <p:nvPicPr>
          <p:cNvPr id="17" name="Content Placeholder 16" descr="A picture containing text, indoor&#10;&#10;Description automatically generated">
            <a:extLst>
              <a:ext uri="{FF2B5EF4-FFF2-40B4-BE49-F238E27FC236}">
                <a16:creationId xmlns:a16="http://schemas.microsoft.com/office/drawing/2014/main" id="{EA8F8C30-21FE-418C-880C-BC3F7B8CFEB1}"/>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6424" r="4191" b="-2"/>
          <a:stretch/>
        </p:blipFill>
        <p:spPr>
          <a:xfrm rot="5400000">
            <a:off x="7146417" y="1453965"/>
            <a:ext cx="3890357" cy="5803323"/>
          </a:xfrm>
          <a:prstGeom prst="rect">
            <a:avLst/>
          </a:prstGeom>
        </p:spPr>
      </p:pic>
    </p:spTree>
    <p:extLst>
      <p:ext uri="{BB962C8B-B14F-4D97-AF65-F5344CB8AC3E}">
        <p14:creationId xmlns:p14="http://schemas.microsoft.com/office/powerpoint/2010/main" val="3037125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D89887-8653-420F-8D4D-D0BFDAED321B}"/>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output</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12" descr="A picture containing text, electronics, computer&#10;&#10;Description automatically generated">
            <a:extLst>
              <a:ext uri="{FF2B5EF4-FFF2-40B4-BE49-F238E27FC236}">
                <a16:creationId xmlns:a16="http://schemas.microsoft.com/office/drawing/2014/main" id="{3AE7CE1E-194F-41A3-A1FD-F4A2200CF89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rot="5400000">
            <a:off x="1324356" y="2041652"/>
            <a:ext cx="3605784" cy="4807712"/>
          </a:xfrm>
          <a:prstGeom prst="rect">
            <a:avLst/>
          </a:prstGeom>
        </p:spPr>
      </p:pic>
      <p:pic>
        <p:nvPicPr>
          <p:cNvPr id="7" name="Content Placeholder 6" descr="A picture containing text&#10;&#10;Description automatically generated">
            <a:extLst>
              <a:ext uri="{FF2B5EF4-FFF2-40B4-BE49-F238E27FC236}">
                <a16:creationId xmlns:a16="http://schemas.microsoft.com/office/drawing/2014/main" id="{839F9B2F-C451-49D4-922D-081BA36D95A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rot="5400000">
            <a:off x="7258812" y="2041652"/>
            <a:ext cx="3605784" cy="4807712"/>
          </a:xfrm>
          <a:prstGeom prst="rect">
            <a:avLst/>
          </a:prstGeom>
        </p:spPr>
      </p:pic>
    </p:spTree>
    <p:extLst>
      <p:ext uri="{BB962C8B-B14F-4D97-AF65-F5344CB8AC3E}">
        <p14:creationId xmlns:p14="http://schemas.microsoft.com/office/powerpoint/2010/main" val="28476174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F1EB75-ED87-45BC-BFBE-2A4E6986F30C}"/>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a:solidFill>
                  <a:schemeClr val="tx1"/>
                </a:solidFill>
                <a:latin typeface="+mj-lt"/>
                <a:ea typeface="+mj-ea"/>
                <a:cs typeface="+mj-cs"/>
              </a:rPr>
              <a:t>Output with Wrong password</a:t>
            </a:r>
          </a:p>
        </p:txBody>
      </p:sp>
      <p:pic>
        <p:nvPicPr>
          <p:cNvPr id="6" name="Content Placeholder 5" descr="A picture containing text, electronics&#10;&#10;Description automatically generated">
            <a:extLst>
              <a:ext uri="{FF2B5EF4-FFF2-40B4-BE49-F238E27FC236}">
                <a16:creationId xmlns:a16="http://schemas.microsoft.com/office/drawing/2014/main" id="{9501390E-F8C4-4FAA-A660-FD896B17302F}"/>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20526" b="10482"/>
          <a:stretch/>
        </p:blipFill>
        <p:spPr>
          <a:xfrm rot="5400000">
            <a:off x="1155224" y="1453965"/>
            <a:ext cx="3890357" cy="5803323"/>
          </a:xfrm>
          <a:prstGeom prst="rect">
            <a:avLst/>
          </a:prstGeom>
        </p:spPr>
      </p:pic>
      <p:pic>
        <p:nvPicPr>
          <p:cNvPr id="8" name="Content Placeholder 7" descr="A picture containing text&#10;&#10;Description automatically generated">
            <a:extLst>
              <a:ext uri="{FF2B5EF4-FFF2-40B4-BE49-F238E27FC236}">
                <a16:creationId xmlns:a16="http://schemas.microsoft.com/office/drawing/2014/main" id="{01F56F67-A39F-49AE-8CAD-6714CE3E91A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21018" b="9990"/>
          <a:stretch/>
        </p:blipFill>
        <p:spPr>
          <a:xfrm rot="5400000">
            <a:off x="7146417" y="1453965"/>
            <a:ext cx="3890357" cy="5803323"/>
          </a:xfrm>
          <a:prstGeom prst="rect">
            <a:avLst/>
          </a:prstGeom>
        </p:spPr>
      </p:pic>
    </p:spTree>
    <p:extLst>
      <p:ext uri="{BB962C8B-B14F-4D97-AF65-F5344CB8AC3E}">
        <p14:creationId xmlns:p14="http://schemas.microsoft.com/office/powerpoint/2010/main" val="24945313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1F6A02-757F-4D2F-A002-132DAB0D0E88}"/>
              </a:ext>
            </a:extLst>
          </p:cNvPr>
          <p:cNvSpPr>
            <a:spLocks noGrp="1"/>
          </p:cNvSpPr>
          <p:nvPr>
            <p:ph type="title"/>
          </p:nvPr>
        </p:nvSpPr>
        <p:spPr>
          <a:xfrm>
            <a:off x="686834" y="1153572"/>
            <a:ext cx="3200400" cy="4461163"/>
          </a:xfrm>
        </p:spPr>
        <p:txBody>
          <a:bodyPr>
            <a:normAutofit/>
          </a:bodyPr>
          <a:lstStyle/>
          <a:p>
            <a:pPr algn="ctr"/>
            <a:r>
              <a:rPr lang="en-US" dirty="0">
                <a:solidFill>
                  <a:srgbClr val="FFFFFF"/>
                </a:solidFill>
              </a:rPr>
              <a:t>References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Content Placeholder 2">
            <a:extLst>
              <a:ext uri="{FF2B5EF4-FFF2-40B4-BE49-F238E27FC236}">
                <a16:creationId xmlns:a16="http://schemas.microsoft.com/office/drawing/2014/main" id="{CDDAA084-0A38-4CB2-B941-185423D1556D}"/>
              </a:ext>
            </a:extLst>
          </p:cNvPr>
          <p:cNvSpPr>
            <a:spLocks noGrp="1"/>
          </p:cNvSpPr>
          <p:nvPr>
            <p:ph idx="1"/>
          </p:nvPr>
        </p:nvSpPr>
        <p:spPr>
          <a:xfrm>
            <a:off x="4447308" y="591344"/>
            <a:ext cx="6906491" cy="5585619"/>
          </a:xfrm>
        </p:spPr>
        <p:txBody>
          <a:bodyPr anchor="ctr">
            <a:normAutofit lnSpcReduction="10000"/>
          </a:bodyPr>
          <a:lstStyle/>
          <a:p>
            <a:pPr lvl="0" algn="just">
              <a:lnSpc>
                <a:spcPct val="100000"/>
              </a:lnSpc>
              <a:buFont typeface="Wingdings" panose="05000000000000000000" pitchFamily="2" charset="2"/>
              <a:buChar char="v"/>
            </a:pPr>
            <a:r>
              <a:rPr lang="en-US" sz="2000" dirty="0">
                <a:hlinkClick r:id="rId2">
                  <a:extLst>
                    <a:ext uri="{A12FA001-AC4F-418D-AE19-62706E023703}">
                      <ahyp:hlinkClr xmlns:ahyp="http://schemas.microsoft.com/office/drawing/2018/hyperlinkcolor" val="tx"/>
                    </a:ext>
                  </a:extLst>
                </a:hlinkClick>
              </a:rPr>
              <a:t>For SPI: </a:t>
            </a:r>
            <a:r>
              <a:rPr lang="en-US" sz="2000" dirty="0">
                <a:hlinkClick r:id="rId2"/>
              </a:rPr>
              <a:t>https://www.circuitbasics.com/basics-of-the-spi-communication-protocol/</a:t>
            </a:r>
            <a:endParaRPr lang="en-US" sz="2000" dirty="0"/>
          </a:p>
          <a:p>
            <a:pPr lvl="0" algn="just">
              <a:lnSpc>
                <a:spcPct val="100000"/>
              </a:lnSpc>
              <a:buFont typeface="Wingdings" panose="05000000000000000000" pitchFamily="2" charset="2"/>
              <a:buChar char="v"/>
            </a:pPr>
            <a:r>
              <a:rPr lang="en-US" sz="2000" dirty="0">
                <a:hlinkClick r:id="rId3">
                  <a:extLst>
                    <a:ext uri="{A12FA001-AC4F-418D-AE19-62706E023703}">
                      <ahyp:hlinkClr xmlns:ahyp="http://schemas.microsoft.com/office/drawing/2018/hyperlinkcolor" val="tx"/>
                    </a:ext>
                  </a:extLst>
                </a:hlinkClick>
              </a:rPr>
              <a:t>For SPI: </a:t>
            </a:r>
            <a:r>
              <a:rPr lang="en-US" sz="2000" dirty="0">
                <a:hlinkClick r:id="rId3"/>
              </a:rPr>
              <a:t>https://learn.sparkfun.com/tutorials/serial-peripheral-interface-spi/all</a:t>
            </a:r>
            <a:endParaRPr lang="en-US" sz="2000" dirty="0"/>
          </a:p>
          <a:p>
            <a:pPr lvl="0" algn="just">
              <a:lnSpc>
                <a:spcPct val="100000"/>
              </a:lnSpc>
              <a:buFont typeface="Wingdings" panose="05000000000000000000" pitchFamily="2" charset="2"/>
              <a:buChar char="v"/>
            </a:pPr>
            <a:r>
              <a:rPr lang="en-US" sz="2000" dirty="0"/>
              <a:t>For libraries: </a:t>
            </a:r>
            <a:r>
              <a:rPr lang="en-US" sz="2000" dirty="0">
                <a:hlinkClick r:id="rId4"/>
              </a:rPr>
              <a:t>https://protosupplies.com/product/tft-lcd-2-8-240x320-rgb-spi-display-with-touchscreen/</a:t>
            </a:r>
            <a:endParaRPr lang="en-US" sz="2000" dirty="0"/>
          </a:p>
          <a:p>
            <a:pPr lvl="0" algn="just">
              <a:lnSpc>
                <a:spcPct val="100000"/>
              </a:lnSpc>
              <a:buFont typeface="Wingdings" panose="05000000000000000000" pitchFamily="2" charset="2"/>
              <a:buChar char="v"/>
            </a:pPr>
            <a:r>
              <a:rPr lang="en-US" sz="2000" dirty="0"/>
              <a:t>Pin Manual: </a:t>
            </a:r>
            <a:r>
              <a:rPr lang="en-US" sz="2000" dirty="0">
                <a:hlinkClick r:id="rId5"/>
              </a:rPr>
              <a:t>http://www.lcdwiki.com/res/MSP2807/2.8inch_SPI_Module_MSP2807_User_Manual_EN.pdf</a:t>
            </a:r>
            <a:endParaRPr lang="en-US" sz="2000" dirty="0"/>
          </a:p>
          <a:p>
            <a:pPr lvl="0" algn="just">
              <a:lnSpc>
                <a:spcPct val="100000"/>
              </a:lnSpc>
              <a:buFont typeface="Wingdings" panose="05000000000000000000" pitchFamily="2" charset="2"/>
              <a:buChar char="v"/>
            </a:pPr>
            <a:r>
              <a:rPr lang="en-US" sz="2000" dirty="0"/>
              <a:t>Touchscreen: </a:t>
            </a:r>
            <a:r>
              <a:rPr lang="en-US" sz="2000" u="sng" dirty="0"/>
              <a:t>https://www.amazon.ca/Display-Module-240x320-Serial-ILI9341/dp/B07BDML7LM/ref=pd_sbs_3?pd_rd_w=lNfqj&amp;pf_rd_p=ac0ba40f-1b2a-4803-91f7-9d36ccf6dbf9&amp;pf_rd_r=957MY4CXH80WZS18T1AS&amp;pd_rd_r=261b631a-d12e-4b5d-973b-5b066d763a32&amp;pd_rd_wg=e7nNi&amp;pd_rd_i=B07BDML7LM&amp;psc=1</a:t>
            </a:r>
          </a:p>
          <a:p>
            <a:endParaRPr lang="en-US" sz="2000" dirty="0"/>
          </a:p>
        </p:txBody>
      </p:sp>
    </p:spTree>
    <p:extLst>
      <p:ext uri="{BB962C8B-B14F-4D97-AF65-F5344CB8AC3E}">
        <p14:creationId xmlns:p14="http://schemas.microsoft.com/office/powerpoint/2010/main" val="27555158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D6B6B54-C588-43D5-A483-F697AF28FDC1}"/>
              </a:ext>
            </a:extLst>
          </p:cNvPr>
          <p:cNvSpPr>
            <a:spLocks noGrp="1"/>
          </p:cNvSpPr>
          <p:nvPr>
            <p:ph type="title"/>
          </p:nvPr>
        </p:nvSpPr>
        <p:spPr>
          <a:xfrm>
            <a:off x="841248" y="548640"/>
            <a:ext cx="3600860" cy="5431536"/>
          </a:xfrm>
        </p:spPr>
        <p:txBody>
          <a:bodyPr>
            <a:normAutofit/>
          </a:bodyPr>
          <a:lstStyle/>
          <a:p>
            <a:r>
              <a:rPr lang="en-US" sz="5400" dirty="0"/>
              <a:t>References</a:t>
            </a: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AB46B9BE-338B-49FF-B98A-25863A6DA4CA}"/>
              </a:ext>
            </a:extLst>
          </p:cNvPr>
          <p:cNvSpPr>
            <a:spLocks noGrp="1"/>
          </p:cNvSpPr>
          <p:nvPr>
            <p:ph idx="1"/>
          </p:nvPr>
        </p:nvSpPr>
        <p:spPr>
          <a:xfrm>
            <a:off x="5126418" y="552091"/>
            <a:ext cx="6224335" cy="5431536"/>
          </a:xfrm>
        </p:spPr>
        <p:txBody>
          <a:bodyPr anchor="ctr">
            <a:normAutofit/>
          </a:bodyPr>
          <a:lstStyle/>
          <a:p>
            <a:pPr>
              <a:buFont typeface="Wingdings" panose="05000000000000000000" pitchFamily="2" charset="2"/>
              <a:buChar char="v"/>
            </a:pPr>
            <a:r>
              <a:rPr lang="en-US" sz="2200" dirty="0"/>
              <a:t>GUI </a:t>
            </a:r>
            <a:r>
              <a:rPr lang="en-US" sz="2200" dirty="0" err="1"/>
              <a:t>fOR</a:t>
            </a:r>
            <a:r>
              <a:rPr lang="en-US" sz="2200" dirty="0"/>
              <a:t> touchscreen with ESP8266: </a:t>
            </a:r>
            <a:r>
              <a:rPr lang="en-US" sz="2400" dirty="0">
                <a:hlinkClick r:id="rId2"/>
              </a:rPr>
              <a:t>https://nobrok.com/connecting-tft-lcd-touch-screen-with-nodemcu-esp8266/</a:t>
            </a:r>
            <a:endParaRPr lang="en-US" sz="2400" dirty="0"/>
          </a:p>
          <a:p>
            <a:pPr>
              <a:buFont typeface="Wingdings" panose="05000000000000000000" pitchFamily="2" charset="2"/>
              <a:buChar char="v"/>
            </a:pPr>
            <a:r>
              <a:rPr lang="en-US" sz="2400" dirty="0"/>
              <a:t>Interfacing touch screen with ESP8266: </a:t>
            </a:r>
            <a:r>
              <a:rPr lang="en-US" sz="2400" dirty="0">
                <a:hlinkClick r:id="rId3"/>
              </a:rPr>
              <a:t>https://simple-circuit.com/esp8266-nodemcu-ili9341-tft-display/</a:t>
            </a:r>
            <a:endParaRPr lang="en-US" sz="2400" dirty="0"/>
          </a:p>
          <a:p>
            <a:pPr>
              <a:buFont typeface="Wingdings" panose="05000000000000000000" pitchFamily="2" charset="2"/>
              <a:buChar char="v"/>
            </a:pPr>
            <a:r>
              <a:rPr lang="en-US" sz="2400" dirty="0"/>
              <a:t>Interfacing touch screen with ESP8266: </a:t>
            </a:r>
            <a:r>
              <a:rPr lang="en-US" sz="2400" dirty="0">
                <a:solidFill>
                  <a:schemeClr val="accent1">
                    <a:lumMod val="60000"/>
                    <a:lumOff val="40000"/>
                  </a:schemeClr>
                </a:solidFill>
              </a:rPr>
              <a:t>https://www.youtube.com/watch?v=jgfdkedoNfE</a:t>
            </a:r>
          </a:p>
          <a:p>
            <a:pPr>
              <a:buFont typeface="Wingdings" panose="05000000000000000000" pitchFamily="2" charset="2"/>
              <a:buChar char="v"/>
            </a:pPr>
            <a:r>
              <a:rPr lang="en-US" sz="2400" dirty="0"/>
              <a:t>Graphics library: </a:t>
            </a:r>
            <a:r>
              <a:rPr lang="en-US" sz="2400" dirty="0">
                <a:hlinkClick r:id="rId4"/>
              </a:rPr>
              <a:t>https://learn.adafruit.com/2-8-tft-touchscreen/graphics-library</a:t>
            </a:r>
            <a:endParaRPr lang="en-US" sz="2400" dirty="0"/>
          </a:p>
          <a:p>
            <a:pPr>
              <a:buFont typeface="Wingdings" panose="05000000000000000000" pitchFamily="2" charset="2"/>
              <a:buChar char="v"/>
            </a:pPr>
            <a:r>
              <a:rPr lang="en-US" sz="2400" dirty="0"/>
              <a:t>Adafruit ILI9321: </a:t>
            </a:r>
            <a:r>
              <a:rPr lang="en-US" sz="2400" dirty="0">
                <a:hlinkClick r:id="rId5"/>
              </a:rPr>
              <a:t>https://learn.adafruit.com/adafruit-2-8-tft-touch-shield-v2/graphics-test</a:t>
            </a:r>
            <a:endParaRPr lang="en-US" sz="2400" dirty="0"/>
          </a:p>
          <a:p>
            <a:endParaRPr lang="en-US" sz="2200" dirty="0"/>
          </a:p>
        </p:txBody>
      </p:sp>
    </p:spTree>
    <p:extLst>
      <p:ext uri="{BB962C8B-B14F-4D97-AF65-F5344CB8AC3E}">
        <p14:creationId xmlns:p14="http://schemas.microsoft.com/office/powerpoint/2010/main" val="4125934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83EE72C-3936-404D-94EA-482CF127DDA9}"/>
              </a:ext>
            </a:extLst>
          </p:cNvPr>
          <p:cNvSpPr>
            <a:spLocks noGrp="1"/>
          </p:cNvSpPr>
          <p:nvPr>
            <p:ph type="title"/>
          </p:nvPr>
        </p:nvSpPr>
        <p:spPr>
          <a:xfrm>
            <a:off x="686834" y="1153572"/>
            <a:ext cx="3200400" cy="4461163"/>
          </a:xfrm>
        </p:spPr>
        <p:txBody>
          <a:bodyPr>
            <a:normAutofit/>
          </a:bodyPr>
          <a:lstStyle/>
          <a:p>
            <a:r>
              <a:rPr lang="en-US">
                <a:solidFill>
                  <a:srgbClr val="FFFFFF"/>
                </a:solidFill>
              </a:rPr>
              <a:t>Refernces</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0D2A0916-48B7-4824-B7A9-36BE1AF232F9}"/>
              </a:ext>
            </a:extLst>
          </p:cNvPr>
          <p:cNvSpPr>
            <a:spLocks noGrp="1"/>
          </p:cNvSpPr>
          <p:nvPr>
            <p:ph idx="1"/>
          </p:nvPr>
        </p:nvSpPr>
        <p:spPr>
          <a:xfrm>
            <a:off x="4447308" y="591344"/>
            <a:ext cx="6906491" cy="5585619"/>
          </a:xfrm>
        </p:spPr>
        <p:txBody>
          <a:bodyPr anchor="ctr">
            <a:normAutofit/>
          </a:bodyPr>
          <a:lstStyle/>
          <a:p>
            <a:pPr>
              <a:buFont typeface="Wingdings" panose="05000000000000000000" pitchFamily="2" charset="2"/>
              <a:buChar char="v"/>
            </a:pPr>
            <a:r>
              <a:rPr lang="en-US" dirty="0">
                <a:hlinkClick r:id="rId2">
                  <a:extLst>
                    <a:ext uri="{A12FA001-AC4F-418D-AE19-62706E023703}">
                      <ahyp:hlinkClr xmlns:ahyp="http://schemas.microsoft.com/office/drawing/2018/hyperlinkcolor" val="tx"/>
                    </a:ext>
                  </a:extLst>
                </a:hlinkClick>
              </a:rPr>
              <a:t>Types of UI: </a:t>
            </a:r>
            <a:r>
              <a:rPr lang="en-US" dirty="0">
                <a:solidFill>
                  <a:schemeClr val="accent1">
                    <a:lumMod val="60000"/>
                    <a:lumOff val="40000"/>
                  </a:schemeClr>
                </a:solidFill>
                <a:hlinkClick r:id="rId2">
                  <a:extLst>
                    <a:ext uri="{A12FA001-AC4F-418D-AE19-62706E023703}">
                      <ahyp:hlinkClr xmlns:ahyp="http://schemas.microsoft.com/office/drawing/2018/hyperlinkcolor" val="tx"/>
                    </a:ext>
                  </a:extLst>
                </a:hlinkClick>
              </a:rPr>
              <a:t>https://www.altia.com/2014/09/22/different-types-of-ui/</a:t>
            </a:r>
            <a:endParaRPr lang="en-US" dirty="0">
              <a:solidFill>
                <a:schemeClr val="accent1">
                  <a:lumMod val="60000"/>
                  <a:lumOff val="40000"/>
                </a:schemeClr>
              </a:solidFill>
            </a:endParaRPr>
          </a:p>
          <a:p>
            <a:pPr>
              <a:buFont typeface="Wingdings" panose="05000000000000000000" pitchFamily="2" charset="2"/>
              <a:buChar char="v"/>
            </a:pPr>
            <a:r>
              <a:rPr lang="en-US" dirty="0"/>
              <a:t>XPT2046: </a:t>
            </a:r>
            <a:r>
              <a:rPr lang="en-US" dirty="0">
                <a:solidFill>
                  <a:schemeClr val="accent1">
                    <a:lumMod val="60000"/>
                    <a:lumOff val="40000"/>
                  </a:schemeClr>
                </a:solidFill>
                <a:hlinkClick r:id="rId3"/>
              </a:rPr>
              <a:t>https://www.arduino.cc/reference/en/libraries/xpt2046_touchscreen/</a:t>
            </a:r>
            <a:endParaRPr lang="en-US" dirty="0">
              <a:solidFill>
                <a:schemeClr val="accent1">
                  <a:lumMod val="60000"/>
                  <a:lumOff val="40000"/>
                </a:schemeClr>
              </a:solidFill>
            </a:endParaRPr>
          </a:p>
        </p:txBody>
      </p:sp>
    </p:spTree>
    <p:extLst>
      <p:ext uri="{BB962C8B-B14F-4D97-AF65-F5344CB8AC3E}">
        <p14:creationId xmlns:p14="http://schemas.microsoft.com/office/powerpoint/2010/main" val="688165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5BDB9F-56DF-4A67-9E61-95219F449EA0}"/>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TYPES OF UI</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A540176-00D5-419C-ABD5-17EBE8E4E161}"/>
              </a:ext>
            </a:extLst>
          </p:cNvPr>
          <p:cNvSpPr>
            <a:spLocks noGrp="1"/>
          </p:cNvSpPr>
          <p:nvPr>
            <p:ph idx="1"/>
          </p:nvPr>
        </p:nvSpPr>
        <p:spPr>
          <a:xfrm>
            <a:off x="4447308" y="591344"/>
            <a:ext cx="6906491" cy="5585619"/>
          </a:xfrm>
        </p:spPr>
        <p:txBody>
          <a:bodyPr anchor="ctr">
            <a:normAutofit/>
          </a:bodyPr>
          <a:lstStyle/>
          <a:p>
            <a:pPr algn="just">
              <a:lnSpc>
                <a:spcPct val="100000"/>
              </a:lnSpc>
              <a:buFont typeface="Wingdings" panose="05000000000000000000" pitchFamily="2" charset="2"/>
              <a:buChar char="v"/>
            </a:pPr>
            <a:r>
              <a:rPr lang="en-US" b="0" i="0" dirty="0">
                <a:effectLst/>
                <a:latin typeface="+mj-lt"/>
              </a:rPr>
              <a:t>Command Line Interface: Command Line Interface requires users to type appropriate instructions into the command line. </a:t>
            </a:r>
          </a:p>
          <a:p>
            <a:pPr algn="just">
              <a:lnSpc>
                <a:spcPct val="100000"/>
              </a:lnSpc>
              <a:buFont typeface="Wingdings" panose="05000000000000000000" pitchFamily="2" charset="2"/>
              <a:buChar char="v"/>
            </a:pPr>
            <a:r>
              <a:rPr lang="en-US" b="0" i="0" dirty="0">
                <a:effectLst/>
                <a:latin typeface="+mj-lt"/>
              </a:rPr>
              <a:t>Menu-driven Interface: The menu-driven user interface provides you with a range of commands or options in the form of a list or menu displayed in full-screen, pop-up, pull-down, or drop-down. An ATM is an example of a menu-driven interface.</a:t>
            </a:r>
          </a:p>
          <a:p>
            <a:endParaRPr lang="en-US" dirty="0"/>
          </a:p>
        </p:txBody>
      </p:sp>
    </p:spTree>
    <p:extLst>
      <p:ext uri="{BB962C8B-B14F-4D97-AF65-F5344CB8AC3E}">
        <p14:creationId xmlns:p14="http://schemas.microsoft.com/office/powerpoint/2010/main" val="305666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989976-E120-4CD4-8873-9D326BB7ED26}"/>
              </a:ext>
            </a:extLst>
          </p:cNvPr>
          <p:cNvSpPr>
            <a:spLocks noGrp="1"/>
          </p:cNvSpPr>
          <p:nvPr>
            <p:ph type="title"/>
          </p:nvPr>
        </p:nvSpPr>
        <p:spPr>
          <a:xfrm>
            <a:off x="686834" y="1153572"/>
            <a:ext cx="3200400" cy="4461163"/>
          </a:xfrm>
        </p:spPr>
        <p:txBody>
          <a:bodyPr>
            <a:normAutofit/>
          </a:bodyPr>
          <a:lstStyle/>
          <a:p>
            <a:pPr algn="ctr"/>
            <a:r>
              <a:rPr lang="en-US" dirty="0">
                <a:solidFill>
                  <a:srgbClr val="FFFFFF"/>
                </a:solidFill>
              </a:rPr>
              <a:t>TYPES OF UI</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B4DD63B-72FE-40B5-B3A8-33C9B01225BE}"/>
              </a:ext>
            </a:extLst>
          </p:cNvPr>
          <p:cNvSpPr>
            <a:spLocks noGrp="1"/>
          </p:cNvSpPr>
          <p:nvPr>
            <p:ph idx="1"/>
          </p:nvPr>
        </p:nvSpPr>
        <p:spPr>
          <a:xfrm>
            <a:off x="4447308" y="319088"/>
            <a:ext cx="6906491" cy="6320863"/>
          </a:xfrm>
        </p:spPr>
        <p:txBody>
          <a:bodyPr anchor="ctr">
            <a:normAutofit/>
          </a:bodyPr>
          <a:lstStyle/>
          <a:p>
            <a:pPr algn="just">
              <a:lnSpc>
                <a:spcPct val="110000"/>
              </a:lnSpc>
              <a:buFont typeface="Wingdings" panose="05000000000000000000" pitchFamily="2" charset="2"/>
              <a:buChar char="v"/>
            </a:pPr>
            <a:r>
              <a:rPr lang="en-US" sz="2400" b="0" i="0" dirty="0">
                <a:effectLst/>
                <a:latin typeface="+mj-lt"/>
              </a:rPr>
              <a:t>Graphical User Interface: The graphical user interface, or GUI, is the type of interface with which most of the people are familiar. You interact with these interfaces by using a mouse, tack pad, or other peripheral to point and click on graphics or icons.</a:t>
            </a:r>
          </a:p>
          <a:p>
            <a:pPr algn="just">
              <a:lnSpc>
                <a:spcPct val="110000"/>
              </a:lnSpc>
              <a:buFont typeface="Wingdings" panose="05000000000000000000" pitchFamily="2" charset="2"/>
              <a:buChar char="v"/>
            </a:pPr>
            <a:r>
              <a:rPr lang="en-US" sz="2400" b="0" i="0" dirty="0">
                <a:effectLst/>
                <a:latin typeface="+mj-lt"/>
              </a:rPr>
              <a:t>Touchscreen Graphical User Interface: The touchscreen GUI is very similar to the regular GUI, except that you use your fingers or a stylus to select icons and perform tasks, rather than a mouse or trackpad. Touchscreen GUIs are commonly found on tablets, smartphones, and many more electronics devices that are used on daily base. Main privilege of Touchscreen</a:t>
            </a:r>
            <a:r>
              <a:rPr lang="en-US" sz="2400" dirty="0">
                <a:latin typeface="+mj-lt"/>
              </a:rPr>
              <a:t> GUI is that it is mainly used by the fingers and this avoids the lack of peripherals.</a:t>
            </a:r>
            <a:endParaRPr lang="en-US" sz="2400" b="0" i="0" dirty="0">
              <a:effectLst/>
              <a:latin typeface="+mj-lt"/>
            </a:endParaRPr>
          </a:p>
        </p:txBody>
      </p:sp>
    </p:spTree>
    <p:extLst>
      <p:ext uri="{BB962C8B-B14F-4D97-AF65-F5344CB8AC3E}">
        <p14:creationId xmlns:p14="http://schemas.microsoft.com/office/powerpoint/2010/main" val="1594586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9">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1">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3F6A186-E0A0-4A79-B2EC-CC7A98230F97}"/>
              </a:ext>
            </a:extLst>
          </p:cNvPr>
          <p:cNvSpPr>
            <a:spLocks noGrp="1"/>
          </p:cNvSpPr>
          <p:nvPr>
            <p:ph type="title"/>
          </p:nvPr>
        </p:nvSpPr>
        <p:spPr>
          <a:xfrm>
            <a:off x="1171074" y="1396686"/>
            <a:ext cx="3240506" cy="4064628"/>
          </a:xfrm>
        </p:spPr>
        <p:txBody>
          <a:bodyPr>
            <a:normAutofit/>
          </a:bodyPr>
          <a:lstStyle/>
          <a:p>
            <a:r>
              <a:rPr lang="en-US">
                <a:solidFill>
                  <a:srgbClr val="FFFFFF"/>
                </a:solidFill>
              </a:rPr>
              <a:t>What is GUI?</a:t>
            </a:r>
          </a:p>
        </p:txBody>
      </p:sp>
      <p:sp>
        <p:nvSpPr>
          <p:cNvPr id="30" name="Arc 13">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9E58C5C2-89A0-49EC-94FB-50220E8033BD}"/>
              </a:ext>
            </a:extLst>
          </p:cNvPr>
          <p:cNvSpPr>
            <a:spLocks noGrp="1"/>
          </p:cNvSpPr>
          <p:nvPr>
            <p:ph idx="1"/>
          </p:nvPr>
        </p:nvSpPr>
        <p:spPr>
          <a:xfrm>
            <a:off x="5370153" y="1119031"/>
            <a:ext cx="6332658" cy="5035026"/>
          </a:xfrm>
        </p:spPr>
        <p:txBody>
          <a:bodyPr>
            <a:normAutofit lnSpcReduction="10000"/>
          </a:bodyPr>
          <a:lstStyle/>
          <a:p>
            <a:pPr algn="just">
              <a:lnSpc>
                <a:spcPct val="100000"/>
              </a:lnSpc>
              <a:buFont typeface="Wingdings" panose="05000000000000000000" pitchFamily="2" charset="2"/>
              <a:buChar char="v"/>
            </a:pPr>
            <a:r>
              <a:rPr lang="en-US" sz="2400" b="0" i="0" dirty="0">
                <a:effectLst/>
                <a:latin typeface="+mj-lt"/>
              </a:rPr>
              <a:t>A graphical user interface (GUI) is a type of user interface through which users interact with electronic devices via visual indicator representations.</a:t>
            </a:r>
          </a:p>
          <a:p>
            <a:pPr algn="just">
              <a:lnSpc>
                <a:spcPct val="100000"/>
              </a:lnSpc>
              <a:buFont typeface="Wingdings" panose="05000000000000000000" pitchFamily="2" charset="2"/>
              <a:buChar char="v"/>
            </a:pPr>
            <a:r>
              <a:rPr lang="en-US" sz="2400" b="0" i="0" dirty="0">
                <a:effectLst/>
                <a:latin typeface="+mj-lt"/>
              </a:rPr>
              <a:t>Beyond computers, GUIs are used in many handheld </a:t>
            </a:r>
            <a:r>
              <a:rPr lang="en-US" sz="2400" b="0" i="0" strike="noStrike" dirty="0">
                <a:effectLst/>
                <a:latin typeface="+mj-lt"/>
              </a:rPr>
              <a:t>mobile devices</a:t>
            </a:r>
            <a:r>
              <a:rPr lang="en-US" sz="2400" b="0" i="0" dirty="0">
                <a:effectLst/>
                <a:latin typeface="+mj-lt"/>
              </a:rPr>
              <a:t> such as </a:t>
            </a:r>
            <a:r>
              <a:rPr lang="en-US" sz="2400" b="0" i="0" strike="noStrike" dirty="0">
                <a:effectLst/>
                <a:latin typeface="+mj-lt"/>
              </a:rPr>
              <a:t>MP3</a:t>
            </a:r>
            <a:r>
              <a:rPr lang="en-US" sz="2400" b="0" i="0" dirty="0">
                <a:effectLst/>
                <a:latin typeface="+mj-lt"/>
              </a:rPr>
              <a:t> players, portable media players, gaming devices, </a:t>
            </a:r>
            <a:r>
              <a:rPr lang="en-US" sz="2400" b="0" i="0" strike="noStrike" dirty="0">
                <a:effectLst/>
                <a:latin typeface="+mj-lt"/>
              </a:rPr>
              <a:t>smartphones</a:t>
            </a:r>
            <a:r>
              <a:rPr lang="en-US" sz="2400" b="0" i="0" dirty="0">
                <a:effectLst/>
                <a:latin typeface="+mj-lt"/>
              </a:rPr>
              <a:t> and smaller household, office and </a:t>
            </a:r>
            <a:r>
              <a:rPr lang="en-US" sz="2400" b="0" i="0" strike="noStrike" dirty="0">
                <a:effectLst/>
                <a:latin typeface="+mj-lt"/>
              </a:rPr>
              <a:t>industrial controls</a:t>
            </a:r>
            <a:r>
              <a:rPr lang="en-US" sz="2400" b="0" i="0" dirty="0">
                <a:effectLst/>
                <a:latin typeface="+mj-lt"/>
              </a:rPr>
              <a:t>. </a:t>
            </a:r>
          </a:p>
          <a:p>
            <a:pPr algn="just">
              <a:lnSpc>
                <a:spcPct val="100000"/>
              </a:lnSpc>
              <a:buFont typeface="Wingdings" panose="05000000000000000000" pitchFamily="2" charset="2"/>
              <a:buChar char="v"/>
            </a:pPr>
            <a:r>
              <a:rPr lang="en-US" sz="2400" dirty="0">
                <a:latin typeface="+mj-lt"/>
              </a:rPr>
              <a:t>Touchscreen GUI is the advance form of GUI, which help the user to interact with the machine using fingers or stylus, and this advancement in GUI assist the user to avoid extra peripheral devices like mouse or keypad.</a:t>
            </a:r>
            <a:endParaRPr lang="en-US" sz="2400" b="0" i="0" dirty="0">
              <a:effectLst/>
              <a:latin typeface="+mj-lt"/>
            </a:endParaRPr>
          </a:p>
          <a:p>
            <a:endParaRPr lang="en-US" sz="1800" dirty="0"/>
          </a:p>
        </p:txBody>
      </p:sp>
    </p:spTree>
    <p:extLst>
      <p:ext uri="{BB962C8B-B14F-4D97-AF65-F5344CB8AC3E}">
        <p14:creationId xmlns:p14="http://schemas.microsoft.com/office/powerpoint/2010/main" val="644532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004A8AE1-9605-41DC-920F-A4B8E8F23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c 9">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90889" flipH="1">
            <a:off x="715850" y="795372"/>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E932AB6-1973-471A-9B35-61F2BE5DA2CD}"/>
              </a:ext>
            </a:extLst>
          </p:cNvPr>
          <p:cNvSpPr>
            <a:spLocks noGrp="1"/>
          </p:cNvSpPr>
          <p:nvPr>
            <p:ph idx="1"/>
          </p:nvPr>
        </p:nvSpPr>
        <p:spPr>
          <a:xfrm>
            <a:off x="838200" y="1461360"/>
            <a:ext cx="5536397" cy="3935281"/>
          </a:xfrm>
        </p:spPr>
        <p:txBody>
          <a:bodyPr>
            <a:normAutofit/>
          </a:bodyPr>
          <a:lstStyle/>
          <a:p>
            <a:pPr algn="just">
              <a:lnSpc>
                <a:spcPct val="100000"/>
              </a:lnSpc>
              <a:buFont typeface="Wingdings" panose="05000000000000000000" pitchFamily="2" charset="2"/>
              <a:buChar char="v"/>
            </a:pPr>
            <a:r>
              <a:rPr lang="en-US" sz="2400" b="0" i="0" dirty="0">
                <a:effectLst/>
                <a:latin typeface="+mj-lt"/>
              </a:rPr>
              <a:t>Graphical user interfaces are easier for most end users to understand as the icons and menus are generally self-explanatory.</a:t>
            </a:r>
          </a:p>
          <a:p>
            <a:pPr algn="just">
              <a:lnSpc>
                <a:spcPct val="100000"/>
              </a:lnSpc>
              <a:buFont typeface="Wingdings" panose="05000000000000000000" pitchFamily="2" charset="2"/>
              <a:buChar char="v"/>
            </a:pPr>
            <a:r>
              <a:rPr lang="en-US" sz="2400" dirty="0">
                <a:latin typeface="+mj-lt"/>
              </a:rPr>
              <a:t>User</a:t>
            </a:r>
            <a:r>
              <a:rPr lang="en-US" sz="2400" b="0" i="0" dirty="0">
                <a:effectLst/>
                <a:latin typeface="+mj-lt"/>
              </a:rPr>
              <a:t> does not require to remember or input complex commands as compared to the earlier UI’s.</a:t>
            </a:r>
          </a:p>
          <a:p>
            <a:pPr algn="just">
              <a:lnSpc>
                <a:spcPct val="100000"/>
              </a:lnSpc>
              <a:buFont typeface="Wingdings" panose="05000000000000000000" pitchFamily="2" charset="2"/>
              <a:buChar char="v"/>
            </a:pPr>
            <a:r>
              <a:rPr lang="en-US" sz="2400" dirty="0">
                <a:latin typeface="+mj-lt"/>
              </a:rPr>
              <a:t>Storage is also more as compared the pervious UI’s.</a:t>
            </a:r>
          </a:p>
        </p:txBody>
      </p:sp>
      <p:sp>
        <p:nvSpPr>
          <p:cNvPr id="17" name="Oval 11">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2396"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17460" y="4737713"/>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36DC80C-CF7D-4A00-B0FA-DA429C2678D7}"/>
              </a:ext>
            </a:extLst>
          </p:cNvPr>
          <p:cNvSpPr>
            <a:spLocks noGrp="1"/>
          </p:cNvSpPr>
          <p:nvPr>
            <p:ph type="title"/>
          </p:nvPr>
        </p:nvSpPr>
        <p:spPr>
          <a:xfrm>
            <a:off x="7474281" y="1396686"/>
            <a:ext cx="3240506" cy="4064628"/>
          </a:xfrm>
        </p:spPr>
        <p:txBody>
          <a:bodyPr>
            <a:normAutofit/>
          </a:bodyPr>
          <a:lstStyle/>
          <a:p>
            <a:r>
              <a:rPr lang="en-US">
                <a:solidFill>
                  <a:srgbClr val="FFFFFF"/>
                </a:solidFill>
              </a:rPr>
              <a:t>What is GUI?</a:t>
            </a:r>
          </a:p>
        </p:txBody>
      </p:sp>
    </p:spTree>
    <p:extLst>
      <p:ext uri="{BB962C8B-B14F-4D97-AF65-F5344CB8AC3E}">
        <p14:creationId xmlns:p14="http://schemas.microsoft.com/office/powerpoint/2010/main" val="2126064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4C446-0AE7-44F6-8648-22DDBA5E8842}"/>
              </a:ext>
            </a:extLst>
          </p:cNvPr>
          <p:cNvSpPr>
            <a:spLocks noGrp="1"/>
          </p:cNvSpPr>
          <p:nvPr>
            <p:ph type="title"/>
          </p:nvPr>
        </p:nvSpPr>
        <p:spPr/>
        <p:txBody>
          <a:bodyPr/>
          <a:lstStyle/>
          <a:p>
            <a:pPr algn="ctr"/>
            <a:r>
              <a:rPr lang="en-US" dirty="0"/>
              <a:t>Requirements </a:t>
            </a:r>
          </a:p>
        </p:txBody>
      </p:sp>
      <p:sp>
        <p:nvSpPr>
          <p:cNvPr id="4" name="Text Placeholder 3">
            <a:extLst>
              <a:ext uri="{FF2B5EF4-FFF2-40B4-BE49-F238E27FC236}">
                <a16:creationId xmlns:a16="http://schemas.microsoft.com/office/drawing/2014/main" id="{1CA32E45-D592-4026-860D-5C38F57CE8DF}"/>
              </a:ext>
            </a:extLst>
          </p:cNvPr>
          <p:cNvSpPr>
            <a:spLocks noGrp="1"/>
          </p:cNvSpPr>
          <p:nvPr>
            <p:ph type="body" idx="1"/>
          </p:nvPr>
        </p:nvSpPr>
        <p:spPr>
          <a:xfrm>
            <a:off x="839788" y="1681163"/>
            <a:ext cx="5157787" cy="668142"/>
          </a:xfrm>
        </p:spPr>
        <p:txBody>
          <a:bodyPr/>
          <a:lstStyle/>
          <a:p>
            <a:pPr algn="ctr"/>
            <a:r>
              <a:rPr lang="en-US" dirty="0"/>
              <a:t>Hardware Requirements </a:t>
            </a:r>
          </a:p>
        </p:txBody>
      </p:sp>
      <p:graphicFrame>
        <p:nvGraphicFramePr>
          <p:cNvPr id="9" name="Content Placeholder 4">
            <a:extLst>
              <a:ext uri="{FF2B5EF4-FFF2-40B4-BE49-F238E27FC236}">
                <a16:creationId xmlns:a16="http://schemas.microsoft.com/office/drawing/2014/main" id="{C382D45F-3824-42C7-A458-7AB5603FA61C}"/>
              </a:ext>
            </a:extLst>
          </p:cNvPr>
          <p:cNvGraphicFramePr>
            <a:graphicFrameLocks noGrp="1"/>
          </p:cNvGraphicFramePr>
          <p:nvPr>
            <p:ph sz="half" idx="2"/>
            <p:extLst>
              <p:ext uri="{D42A27DB-BD31-4B8C-83A1-F6EECF244321}">
                <p14:modId xmlns:p14="http://schemas.microsoft.com/office/powerpoint/2010/main" val="3669732042"/>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5">
            <a:extLst>
              <a:ext uri="{FF2B5EF4-FFF2-40B4-BE49-F238E27FC236}">
                <a16:creationId xmlns:a16="http://schemas.microsoft.com/office/drawing/2014/main" id="{6B548B87-B0F3-4178-BC93-F2E45E16AF63}"/>
              </a:ext>
            </a:extLst>
          </p:cNvPr>
          <p:cNvSpPr>
            <a:spLocks noGrp="1"/>
          </p:cNvSpPr>
          <p:nvPr>
            <p:ph type="body" sz="quarter" idx="3"/>
          </p:nvPr>
        </p:nvSpPr>
        <p:spPr>
          <a:xfrm>
            <a:off x="6172200" y="1681163"/>
            <a:ext cx="5183188" cy="668142"/>
          </a:xfrm>
        </p:spPr>
        <p:txBody>
          <a:bodyPr/>
          <a:lstStyle/>
          <a:p>
            <a:pPr algn="ctr"/>
            <a:r>
              <a:rPr lang="en-US" dirty="0"/>
              <a:t>Software Requirements</a:t>
            </a:r>
          </a:p>
        </p:txBody>
      </p:sp>
      <p:sp>
        <p:nvSpPr>
          <p:cNvPr id="7" name="Content Placeholder 6">
            <a:extLst>
              <a:ext uri="{FF2B5EF4-FFF2-40B4-BE49-F238E27FC236}">
                <a16:creationId xmlns:a16="http://schemas.microsoft.com/office/drawing/2014/main" id="{E0BB1204-2814-4639-8BED-065D6A6F4EA9}"/>
              </a:ext>
            </a:extLst>
          </p:cNvPr>
          <p:cNvSpPr>
            <a:spLocks noGrp="1"/>
          </p:cNvSpPr>
          <p:nvPr>
            <p:ph sz="quarter" idx="4"/>
          </p:nvPr>
        </p:nvSpPr>
        <p:spPr/>
        <p:txBody>
          <a:bodyPr/>
          <a:lstStyle/>
          <a:p>
            <a:pPr marL="0" indent="0" algn="ctr">
              <a:buNone/>
            </a:pPr>
            <a:r>
              <a:rPr lang="en-US" dirty="0"/>
              <a:t>Arduino IDE</a:t>
            </a:r>
          </a:p>
        </p:txBody>
      </p:sp>
    </p:spTree>
    <p:extLst>
      <p:ext uri="{BB962C8B-B14F-4D97-AF65-F5344CB8AC3E}">
        <p14:creationId xmlns:p14="http://schemas.microsoft.com/office/powerpoint/2010/main" val="20417346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589</TotalTime>
  <Words>2123</Words>
  <Application>Microsoft Office PowerPoint</Application>
  <PresentationFormat>Widescreen</PresentationFormat>
  <Paragraphs>174</Paragraphs>
  <Slides>48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Calibri Light</vt:lpstr>
      <vt:lpstr>Wingdings</vt:lpstr>
      <vt:lpstr>Office Theme</vt:lpstr>
      <vt:lpstr>IOT BASED BANK LOCKER SYSTEM </vt:lpstr>
      <vt:lpstr>GUI for Touchscreen </vt:lpstr>
      <vt:lpstr>WHAT IS UI(USER INTERFACE)?</vt:lpstr>
      <vt:lpstr>Goal of UI?</vt:lpstr>
      <vt:lpstr>TYPES OF UI</vt:lpstr>
      <vt:lpstr>TYPES OF UI</vt:lpstr>
      <vt:lpstr>What is GUI?</vt:lpstr>
      <vt:lpstr>What is GUI?</vt:lpstr>
      <vt:lpstr>Requirements </vt:lpstr>
      <vt:lpstr>TFT Touch screen </vt:lpstr>
      <vt:lpstr>2.8” TFT Touch Screen</vt:lpstr>
      <vt:lpstr>2.8” TFT Touch Screen</vt:lpstr>
      <vt:lpstr>Features </vt:lpstr>
      <vt:lpstr>Role of Touch Screen in my project</vt:lpstr>
      <vt:lpstr>Role of GUI in my project</vt:lpstr>
      <vt:lpstr>Role of GUI in my project</vt:lpstr>
      <vt:lpstr>ESP8266</vt:lpstr>
      <vt:lpstr>Features of ESP8266</vt:lpstr>
      <vt:lpstr>Role of ESP8266 In this project</vt:lpstr>
      <vt:lpstr>Pin description Of Touch screen  </vt:lpstr>
      <vt:lpstr>Pin description  of ESP8266</vt:lpstr>
      <vt:lpstr>What the communication protocol for developing GUI?</vt:lpstr>
      <vt:lpstr>Schematic design </vt:lpstr>
      <vt:lpstr>Hardware connections</vt:lpstr>
      <vt:lpstr>HARDWARE CONNECTIONS</vt:lpstr>
      <vt:lpstr>CONNECTIONS</vt:lpstr>
      <vt:lpstr>Arduino IDE </vt:lpstr>
      <vt:lpstr>Adding the required Libraries</vt:lpstr>
      <vt:lpstr>PowerPoint Presentation</vt:lpstr>
      <vt:lpstr>PowerPoint Presentation</vt:lpstr>
      <vt:lpstr>PowerPoint Presentation</vt:lpstr>
      <vt:lpstr>PowerPoint Presentation</vt:lpstr>
      <vt:lpstr>Touch calibration </vt:lpstr>
      <vt:lpstr>Output</vt:lpstr>
      <vt:lpstr>CODING</vt:lpstr>
      <vt:lpstr>PowerPoint Presentation</vt:lpstr>
      <vt:lpstr>The text field length is defined with size of 12 Here, all the labels for buttons and there colors are defined. As all the numeric are defined with RED color and the Enter is defined with DARKGREEN, Clear with DARKGREY, and – with YELLOW. The #, * are defined with orange.</vt:lpstr>
      <vt:lpstr>Here, the buttons and text field are created as per values that are defined above.  Buttons are created with drawbutton command and text field is created with drawrect command</vt:lpstr>
      <vt:lpstr>PowerPoint Presentation</vt:lpstr>
      <vt:lpstr>PowerPoint Presentation</vt:lpstr>
      <vt:lpstr>If the wrong password entered, the message SORRY WRONG ONE will appear on the screen, and then delay of 5 seconds all the buttons and text field will clear and again  fg() function is called.</vt:lpstr>
      <vt:lpstr>This part shows that there are 2 users to the locker and there are two passwords saved in the code. Enter “690” returns WELCOME OWNER. Entering “137” returns the WELCOME CO-OWNER. </vt:lpstr>
      <vt:lpstr>output</vt:lpstr>
      <vt:lpstr>output</vt:lpstr>
      <vt:lpstr>Output with Wrong password</vt:lpstr>
      <vt:lpstr>References</vt:lpstr>
      <vt:lpstr>References</vt:lpstr>
      <vt:lpstr>Refernces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Karanvir Singh</dc:creator>
  <cp:lastModifiedBy>Karanvir Singh</cp:lastModifiedBy>
  <cp:revision>32</cp:revision>
  <dcterms:created xsi:type="dcterms:W3CDTF">2021-04-10T22:45:20Z</dcterms:created>
  <dcterms:modified xsi:type="dcterms:W3CDTF">2021-04-12T01:25:51Z</dcterms:modified>
</cp:coreProperties>
</file>